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8" r:id="rId2"/>
    <p:sldId id="262" r:id="rId3"/>
    <p:sldId id="265" r:id="rId4"/>
    <p:sldId id="273" r:id="rId5"/>
    <p:sldId id="274" r:id="rId6"/>
    <p:sldId id="275" r:id="rId7"/>
    <p:sldId id="266" r:id="rId8"/>
    <p:sldId id="276" r:id="rId9"/>
    <p:sldId id="277" r:id="rId10"/>
    <p:sldId id="267" r:id="rId11"/>
    <p:sldId id="278" r:id="rId12"/>
    <p:sldId id="286" r:id="rId13"/>
    <p:sldId id="280" r:id="rId14"/>
    <p:sldId id="287" r:id="rId15"/>
    <p:sldId id="288" r:id="rId16"/>
    <p:sldId id="279" r:id="rId17"/>
    <p:sldId id="283" r:id="rId18"/>
    <p:sldId id="284" r:id="rId19"/>
    <p:sldId id="285" r:id="rId20"/>
    <p:sldId id="290" r:id="rId21"/>
    <p:sldId id="268" r:id="rId22"/>
    <p:sldId id="281" r:id="rId23"/>
    <p:sldId id="282" r:id="rId24"/>
    <p:sldId id="27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072DB30-B8BF-4A04-A72D-DE42119A98F9}">
          <p14:sldIdLst>
            <p14:sldId id="258"/>
            <p14:sldId id="262"/>
          </p14:sldIdLst>
        </p14:section>
        <p14:section name="1 项目背景与目标" id="{D1F2529D-9A7D-4ED9-B706-840A9C94F47F}">
          <p14:sldIdLst>
            <p14:sldId id="265"/>
            <p14:sldId id="273"/>
            <p14:sldId id="274"/>
            <p14:sldId id="275"/>
          </p14:sldIdLst>
        </p14:section>
        <p14:section name="2 业务分析与方案" id="{EB8A34D9-647F-457E-B728-BF73A1044EC4}">
          <p14:sldIdLst>
            <p14:sldId id="266"/>
            <p14:sldId id="276"/>
            <p14:sldId id="277"/>
          </p14:sldIdLst>
        </p14:section>
        <p14:section name="3 技术实现与亮点" id="{AC25F6E7-F713-43C6-BD42-F5CC5112CA0E}">
          <p14:sldIdLst>
            <p14:sldId id="267"/>
            <p14:sldId id="278"/>
            <p14:sldId id="286"/>
            <p14:sldId id="280"/>
            <p14:sldId id="287"/>
            <p14:sldId id="288"/>
            <p14:sldId id="279"/>
            <p14:sldId id="283"/>
            <p14:sldId id="284"/>
            <p14:sldId id="285"/>
            <p14:sldId id="290"/>
          </p14:sldIdLst>
        </p14:section>
        <p14:section name="进度管理与分工" id="{72343B15-9FA5-41B1-A431-495161D3D33F}">
          <p14:sldIdLst>
            <p14:sldId id="268"/>
            <p14:sldId id="281"/>
            <p14:sldId id="282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耶" initials="耶" lastIdx="2" clrIdx="0">
    <p:extLst>
      <p:ext uri="{19B8F6BF-5375-455C-9EA6-DF929625EA0E}">
        <p15:presenceInfo xmlns:p15="http://schemas.microsoft.com/office/powerpoint/2012/main" userId="6de22648c52cd6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9A63"/>
    <a:srgbClr val="0F0F0E"/>
    <a:srgbClr val="333333"/>
    <a:srgbClr val="4C85D9"/>
    <a:srgbClr val="DFB992"/>
    <a:srgbClr val="C5A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3" autoAdjust="0"/>
    <p:restoredTop sz="96408" autoAdjust="0"/>
  </p:normalViewPr>
  <p:slideViewPr>
    <p:cSldViewPr snapToGrid="0">
      <p:cViewPr varScale="1">
        <p:scale>
          <a:sx n="113" d="100"/>
          <a:sy n="113" d="100"/>
        </p:scale>
        <p:origin x="354" y="108"/>
      </p:cViewPr>
      <p:guideLst/>
    </p:cSldViewPr>
  </p:slideViewPr>
  <p:outlineViewPr>
    <p:cViewPr>
      <p:scale>
        <a:sx n="33" d="100"/>
        <a:sy n="33" d="100"/>
      </p:scale>
      <p:origin x="0" y="-5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销量（万辆）</c:v>
                </c:pt>
              </c:strCache>
            </c:strRef>
          </c:tx>
          <c:spPr>
            <a:solidFill>
              <a:srgbClr val="0F0F0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F0F0E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Sheet1!$A$2:$A$22</c:f>
              <c:strCache>
                <c:ptCount val="21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2021上半年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237</c:v>
                </c:pt>
                <c:pt idx="1">
                  <c:v>325</c:v>
                </c:pt>
                <c:pt idx="2">
                  <c:v>439</c:v>
                </c:pt>
                <c:pt idx="3">
                  <c:v>507</c:v>
                </c:pt>
                <c:pt idx="4">
                  <c:v>576</c:v>
                </c:pt>
                <c:pt idx="5">
                  <c:v>722</c:v>
                </c:pt>
                <c:pt idx="6">
                  <c:v>879</c:v>
                </c:pt>
                <c:pt idx="7">
                  <c:v>938</c:v>
                </c:pt>
                <c:pt idx="8">
                  <c:v>1364</c:v>
                </c:pt>
                <c:pt idx="9">
                  <c:v>1806</c:v>
                </c:pt>
                <c:pt idx="10">
                  <c:v>1851</c:v>
                </c:pt>
                <c:pt idx="11">
                  <c:v>1931</c:v>
                </c:pt>
                <c:pt idx="12">
                  <c:v>2198</c:v>
                </c:pt>
                <c:pt idx="13">
                  <c:v>2349</c:v>
                </c:pt>
                <c:pt idx="14">
                  <c:v>2460</c:v>
                </c:pt>
                <c:pt idx="15">
                  <c:v>2803</c:v>
                </c:pt>
                <c:pt idx="16">
                  <c:v>2888</c:v>
                </c:pt>
                <c:pt idx="17">
                  <c:v>2808</c:v>
                </c:pt>
                <c:pt idx="18">
                  <c:v>2577</c:v>
                </c:pt>
                <c:pt idx="19">
                  <c:v>2531</c:v>
                </c:pt>
                <c:pt idx="20">
                  <c:v>1289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22-4482-9C45-5875371CE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6848776"/>
        <c:axId val="1006849416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同比增长率（%）</c:v>
                </c:pt>
              </c:strCache>
            </c:strRef>
          </c:tx>
          <c:spPr>
            <a:ln w="9525" cap="rnd">
              <a:solidFill>
                <a:srgbClr val="D19A6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bg1"/>
              </a:solidFill>
              <a:ln w="19050">
                <a:solidFill>
                  <a:srgbClr val="D19A6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D19A63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Sheet1!$A$2:$A$22</c:f>
              <c:strCache>
                <c:ptCount val="21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2021上半年</c:v>
                </c:pt>
              </c:strCache>
            </c:str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14.1</c:v>
                </c:pt>
                <c:pt idx="1">
                  <c:v>37</c:v>
                </c:pt>
                <c:pt idx="2">
                  <c:v>35.200000000000003</c:v>
                </c:pt>
                <c:pt idx="3">
                  <c:v>15.5</c:v>
                </c:pt>
                <c:pt idx="4">
                  <c:v>13.5</c:v>
                </c:pt>
                <c:pt idx="5">
                  <c:v>25.1</c:v>
                </c:pt>
                <c:pt idx="6">
                  <c:v>21.8</c:v>
                </c:pt>
                <c:pt idx="7">
                  <c:v>6.7</c:v>
                </c:pt>
                <c:pt idx="8">
                  <c:v>46.1</c:v>
                </c:pt>
                <c:pt idx="9">
                  <c:v>32.4</c:v>
                </c:pt>
                <c:pt idx="10">
                  <c:v>2.5</c:v>
                </c:pt>
                <c:pt idx="11">
                  <c:v>4.3</c:v>
                </c:pt>
                <c:pt idx="12">
                  <c:v>13.9</c:v>
                </c:pt>
                <c:pt idx="13">
                  <c:v>6.9</c:v>
                </c:pt>
                <c:pt idx="14">
                  <c:v>4.7</c:v>
                </c:pt>
                <c:pt idx="15">
                  <c:v>13.7</c:v>
                </c:pt>
                <c:pt idx="16">
                  <c:v>3</c:v>
                </c:pt>
                <c:pt idx="17">
                  <c:v>-2.8</c:v>
                </c:pt>
                <c:pt idx="18">
                  <c:v>-8.1999999999999993</c:v>
                </c:pt>
                <c:pt idx="19">
                  <c:v>-1.9</c:v>
                </c:pt>
                <c:pt idx="20">
                  <c:v>25.6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22-4482-9C45-5875371CE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6859656"/>
        <c:axId val="1006857736"/>
      </c:lineChart>
      <c:catAx>
        <c:axId val="1006848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006849416"/>
        <c:crosses val="autoZero"/>
        <c:auto val="1"/>
        <c:lblAlgn val="ctr"/>
        <c:lblOffset val="100"/>
        <c:noMultiLvlLbl val="0"/>
      </c:catAx>
      <c:valAx>
        <c:axId val="1006849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F0F0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pPr>
            <a:endParaRPr lang="zh-CN"/>
          </a:p>
        </c:txPr>
        <c:crossAx val="1006848776"/>
        <c:crosses val="autoZero"/>
        <c:crossBetween val="between"/>
      </c:valAx>
      <c:valAx>
        <c:axId val="100685773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pPr>
            <a:endParaRPr lang="zh-CN"/>
          </a:p>
        </c:txPr>
        <c:crossAx val="1006859656"/>
        <c:crosses val="max"/>
        <c:crossBetween val="between"/>
      </c:valAx>
      <c:catAx>
        <c:axId val="10068596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068577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F0F0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05T08:24:56.6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5C762-BF0F-4FD6-8927-F3AF60CABFF1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BE191-D225-4831-959C-B2F9077C5B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403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CE750E-86CA-4A6D-A2F5-061C16FF3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C5BE3E-327D-4D3D-87FE-9346A0E1E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78D82-5A95-463F-A15A-4D57B56BC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3064-53ED-4ACC-A593-7402BD3A0C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3E6CCD-C888-4DA3-B74E-B029F372C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820448-85B0-4D49-9993-D0C94F5C5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DD18-D08F-4C3F-A672-6D1B1BA36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1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BCAE8-E00E-4CA2-8F44-7C9CB89B8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23713E-37F4-444B-AB81-F2FAB953C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0D55F8-5803-47C1-BE2E-6FCF62F0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3064-53ED-4ACC-A593-7402BD3A0C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B99288-BAC2-4E03-84CE-F21982855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318DB0-2577-43B8-944E-AD10E61B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DD18-D08F-4C3F-A672-6D1B1BA36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63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C0C388-2657-46CA-A575-F6AD16AAA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1C75178-EE19-42ED-987C-AC38E7E2E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5FB405-6201-4AFA-B44D-7435AE1D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3064-53ED-4ACC-A593-7402BD3A0C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64C66-8283-4A6B-B371-9988C7169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CB8521-56DF-4E29-95D6-E4AC3EAB7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DD18-D08F-4C3F-A672-6D1B1BA36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2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514E09-263F-4A37-B1D4-109D5390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09BCB6-C7B1-4B53-BE50-90C10CE7F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7FA837-DBB8-4373-8600-91B0440CE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3064-53ED-4ACC-A593-7402BD3A0C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287A03-A5BF-4D54-A38B-E4D94B104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8AEFF5-A8CA-4DB7-BACD-2C6B2533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DD18-D08F-4C3F-A672-6D1B1BA36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30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D046E-397F-4ECD-BFCE-6555ABE15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F45804-689E-40EB-AB37-5EDCEAB19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BB8EA-915B-4EE8-8E74-C6138D143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3064-53ED-4ACC-A593-7402BD3A0C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AA500C-98A7-4109-A487-27F0B316E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F77870-9E7B-43FD-B46E-F3D9697C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DD18-D08F-4C3F-A672-6D1B1BA36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81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4A159-15C3-4628-A2DE-1924E170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2C69B8-7191-4B14-8DC6-990F7DB2C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548216-FE62-40D2-878B-4223CC17A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B1F97F-0F9D-4D27-975E-E6610158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3064-53ED-4ACC-A593-7402BD3A0C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D288DB-1174-44FC-87CB-29FB32C6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946DC-ED49-4E77-B3BE-E7EE5FB1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DD18-D08F-4C3F-A672-6D1B1BA36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06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72434A-8DBD-4392-900D-CF4CD67C9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9FF834-46C3-422D-8381-936234A20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AE2AF5-A632-4B3E-81EC-7320BC170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8417CF-7E5F-469D-AD22-43CAE5749E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918E47A-42C0-4851-8ECC-D5C337A04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740EFB8-3A7B-4A48-888A-84EFF855F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3064-53ED-4ACC-A593-7402BD3A0C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2A6D886-0EA0-4909-A5F5-035B2B37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9AC61FB-A805-4D78-BD01-0C004771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DD18-D08F-4C3F-A672-6D1B1BA36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15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4D55F-3899-48C0-8A6C-284053A7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3DE8A4-34F4-4852-987E-51C15489C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3064-53ED-4ACC-A593-7402BD3A0C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9A4B79-F953-4F58-8ED4-47563C9AC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1C1695-CDE5-4F10-9331-2636D6978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DD18-D08F-4C3F-A672-6D1B1BA36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48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2FCBEE6-F6F3-4D16-B44A-18E3E4ED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3064-53ED-4ACC-A593-7402BD3A0C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5509C0A-7AD4-4EAE-B2B3-2EDDB0D5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A7FF0D-3266-4C6B-A0F6-A242ED12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DD18-D08F-4C3F-A672-6D1B1BA36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28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89286-5A96-4FD6-BF84-3D28921E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AAB05-6B93-44BB-8CA9-1043E4C63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6D7FD5-BC71-4975-9E9C-0A8F12D20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3CCAAF-61CD-436F-81D3-EDBCEA134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3064-53ED-4ACC-A593-7402BD3A0C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AAEFAA-D7A3-4508-B7E9-099CF7BE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B4DE9E-CCA5-4665-9A6C-B0F5BBB8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DD18-D08F-4C3F-A672-6D1B1BA36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65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5DC5C-C0CA-4827-AC0C-2CD5C433B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333E8A7-81FF-4D08-8AD3-FCCFC451BA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FB7188-AAC8-46E3-B083-4F81909D7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A7D142-A897-4E87-8E5A-30D079989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3064-53ED-4ACC-A593-7402BD3A0C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3F59FF-141C-494D-AD8C-7B45F2B1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8E1CEE-E606-41F6-A2C8-BB9A229E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1DD18-D08F-4C3F-A672-6D1B1BA36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95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1A1A454-C948-4B84-BFC0-FBAC29984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E8D409-45F0-4B66-919A-B69C2C1AE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C68C02-67C6-4B56-AA95-D2117A0ED1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C3064-53ED-4ACC-A593-7402BD3A0C3C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AECAE3-46E5-4AD7-BECD-7FE6E9E0E2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C09116-2EB0-4B81-9182-5A17223D8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1DD18-D08F-4C3F-A672-6D1B1BA36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75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Relationship Id="rId9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A11958E-6BE3-41CE-B10A-74D77BF295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24927" cy="68808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72260FB-B965-4F1A-BA2F-3C5BA838DB21}"/>
              </a:ext>
            </a:extLst>
          </p:cNvPr>
          <p:cNvSpPr/>
          <p:nvPr/>
        </p:nvSpPr>
        <p:spPr>
          <a:xfrm>
            <a:off x="0" y="0"/>
            <a:ext cx="12224927" cy="688086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94D22EB-5D6E-4DBB-BF34-BCFB70AA4541}"/>
              </a:ext>
            </a:extLst>
          </p:cNvPr>
          <p:cNvSpPr/>
          <p:nvPr/>
        </p:nvSpPr>
        <p:spPr>
          <a:xfrm>
            <a:off x="324218" y="270457"/>
            <a:ext cx="11510637" cy="6294228"/>
          </a:xfrm>
          <a:prstGeom prst="rect">
            <a:avLst/>
          </a:prstGeom>
          <a:noFill/>
          <a:ln w="57150">
            <a:solidFill>
              <a:schemeClr val="bg1">
                <a:alpha val="5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E1DAA84-326E-4A52-A227-BF6268C4EC3A}"/>
              </a:ext>
            </a:extLst>
          </p:cNvPr>
          <p:cNvSpPr/>
          <p:nvPr/>
        </p:nvSpPr>
        <p:spPr>
          <a:xfrm>
            <a:off x="1566204" y="2177414"/>
            <a:ext cx="9059591" cy="12023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安全出行一体化监测系统</a:t>
            </a:r>
            <a:endParaRPr lang="zh-CN" altLang="en-US" sz="48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FA5F0153-83B6-4098-A152-81DC046B12D4}"/>
              </a:ext>
            </a:extLst>
          </p:cNvPr>
          <p:cNvSpPr/>
          <p:nvPr/>
        </p:nvSpPr>
        <p:spPr>
          <a:xfrm flipV="1">
            <a:off x="5747744" y="245218"/>
            <a:ext cx="729437" cy="509286"/>
          </a:xfrm>
          <a:prstGeom prst="triangle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8AD8BD5-C309-48EA-81FE-D0BB84B17E47}"/>
              </a:ext>
            </a:extLst>
          </p:cNvPr>
          <p:cNvSpPr/>
          <p:nvPr/>
        </p:nvSpPr>
        <p:spPr>
          <a:xfrm>
            <a:off x="5714816" y="6080638"/>
            <a:ext cx="729437" cy="509286"/>
          </a:xfrm>
          <a:prstGeom prst="triangle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89BDC36-19EA-4421-B8DC-43E3494FFCC2}"/>
              </a:ext>
            </a:extLst>
          </p:cNvPr>
          <p:cNvCxnSpPr/>
          <p:nvPr/>
        </p:nvCxnSpPr>
        <p:spPr>
          <a:xfrm>
            <a:off x="2927362" y="3565003"/>
            <a:ext cx="63043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4937332-1F58-4D34-A692-2D76DF8CEA6A}"/>
              </a:ext>
            </a:extLst>
          </p:cNvPr>
          <p:cNvSpPr txBox="1"/>
          <p:nvPr/>
        </p:nvSpPr>
        <p:spPr>
          <a:xfrm>
            <a:off x="2927362" y="3565003"/>
            <a:ext cx="6304348" cy="2707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200">
              <a:lnSpc>
                <a:spcPct val="114000"/>
              </a:lnSpc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数据库系统实训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-62579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FB3DCFD-C708-4F33-A31C-66756DF7032C}"/>
              </a:ext>
            </a:extLst>
          </p:cNvPr>
          <p:cNvSpPr/>
          <p:nvPr/>
        </p:nvSpPr>
        <p:spPr>
          <a:xfrm>
            <a:off x="4361891" y="4577188"/>
            <a:ext cx="3435286" cy="5440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梅雨欣 温潇潇 黄海龙 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7060516-1AEF-43BE-AE85-4D7408FA51AF}"/>
              </a:ext>
            </a:extLst>
          </p:cNvPr>
          <p:cNvGrpSpPr/>
          <p:nvPr/>
        </p:nvGrpSpPr>
        <p:grpSpPr>
          <a:xfrm>
            <a:off x="8722818" y="149065"/>
            <a:ext cx="3436255" cy="930926"/>
            <a:chOff x="7687587" y="442624"/>
            <a:chExt cx="3436255" cy="930926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8BB7EF90-1A73-4FAD-9B1F-1DDAC5BA4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87587" y="442624"/>
              <a:ext cx="930926" cy="930926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EF70918-FCEE-4225-91B0-B0D99713EBB0}"/>
                </a:ext>
              </a:extLst>
            </p:cNvPr>
            <p:cNvSpPr txBox="1"/>
            <p:nvPr/>
          </p:nvSpPr>
          <p:spPr>
            <a:xfrm>
              <a:off x="8565368" y="791987"/>
              <a:ext cx="25584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>
                  <a:solidFill>
                    <a:srgbClr val="DFB9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安全出行一体化监测系统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89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4"/>
          <p:cNvSpPr txBox="1"/>
          <p:nvPr/>
        </p:nvSpPr>
        <p:spPr>
          <a:xfrm>
            <a:off x="3376178" y="3429000"/>
            <a:ext cx="5765346" cy="1426468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998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技术实现与亮点</a:t>
            </a:r>
            <a:endParaRPr lang="zh-CN" altLang="en-US" sz="5998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168074" y="4788603"/>
            <a:ext cx="6151417" cy="39051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1"/>
          <p:cNvSpPr/>
          <p:nvPr/>
        </p:nvSpPr>
        <p:spPr bwMode="auto">
          <a:xfrm>
            <a:off x="1612960" y="4871582"/>
            <a:ext cx="9291781" cy="2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999" spc="13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panose="020B0606020202050201" charset="0"/>
                <a:sym typeface="Bebas Neue" panose="020B0606020202050201" charset="0"/>
              </a:rPr>
              <a:t>TECHNICAL REALIZATION AND HIGHLIGHTS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79E0D1-98C6-4286-9300-E4A11B66F5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25758"/>
            <a:ext cx="12224927" cy="293638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030827B-D4BF-42F9-970F-736386730F1D}"/>
              </a:ext>
            </a:extLst>
          </p:cNvPr>
          <p:cNvSpPr/>
          <p:nvPr/>
        </p:nvSpPr>
        <p:spPr>
          <a:xfrm>
            <a:off x="-1" y="-29425"/>
            <a:ext cx="12224930" cy="2936383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0484CF5-D223-4DDC-86D8-BCDB9522D654}"/>
              </a:ext>
            </a:extLst>
          </p:cNvPr>
          <p:cNvGrpSpPr/>
          <p:nvPr/>
        </p:nvGrpSpPr>
        <p:grpSpPr>
          <a:xfrm>
            <a:off x="998981" y="1890126"/>
            <a:ext cx="3167527" cy="604777"/>
            <a:chOff x="1725271" y="1046468"/>
            <a:chExt cx="3168352" cy="604935"/>
          </a:xfrm>
          <a:noFill/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481344E-B5E0-4E75-9E6B-65A7FF044C68}"/>
                </a:ext>
              </a:extLst>
            </p:cNvPr>
            <p:cNvSpPr/>
            <p:nvPr/>
          </p:nvSpPr>
          <p:spPr>
            <a:xfrm>
              <a:off x="1849115" y="1046468"/>
              <a:ext cx="2952328" cy="604935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15" name="TextBox 59">
              <a:extLst>
                <a:ext uri="{FF2B5EF4-FFF2-40B4-BE49-F238E27FC236}">
                  <a16:creationId xmlns:a16="http://schemas.microsoft.com/office/drawing/2014/main" id="{E120426F-1922-474B-A823-D6C8B2DEB2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5271" y="1097848"/>
              <a:ext cx="3168352" cy="51489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491">
                <a:lnSpc>
                  <a:spcPct val="120000"/>
                </a:lnSpc>
                <a:defRPr/>
              </a:pPr>
              <a:r>
                <a:rPr lang="en-US" altLang="zh-CN" sz="2499" b="1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03</a:t>
              </a:r>
              <a:endParaRPr lang="en-US" altLang="ko-KR" sz="2099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C38159D1-DDE1-4ABF-AD5D-A7E87E618A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68105">
            <a:off x="9001239" y="1782223"/>
            <a:ext cx="3399755" cy="1116819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5E4C46B6-940C-4CF3-AC00-8056571F8BDD}"/>
              </a:ext>
            </a:extLst>
          </p:cNvPr>
          <p:cNvGrpSpPr/>
          <p:nvPr/>
        </p:nvGrpSpPr>
        <p:grpSpPr>
          <a:xfrm>
            <a:off x="9053493" y="-107338"/>
            <a:ext cx="3436255" cy="930926"/>
            <a:chOff x="7687587" y="442624"/>
            <a:chExt cx="3436255" cy="930926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B9C4B525-C9B2-40D3-AA1D-716CAFFA0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87587" y="442624"/>
              <a:ext cx="930926" cy="930926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84B91AE-4A8C-4105-8600-AC9C17C18960}"/>
                </a:ext>
              </a:extLst>
            </p:cNvPr>
            <p:cNvSpPr txBox="1"/>
            <p:nvPr/>
          </p:nvSpPr>
          <p:spPr>
            <a:xfrm>
              <a:off x="8565368" y="791987"/>
              <a:ext cx="25584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>
                  <a:solidFill>
                    <a:srgbClr val="DFB9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安全出行一体化监测系统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404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87860B3-457A-436B-BC39-BA055F5A74A5}"/>
              </a:ext>
            </a:extLst>
          </p:cNvPr>
          <p:cNvGrpSpPr/>
          <p:nvPr/>
        </p:nvGrpSpPr>
        <p:grpSpPr>
          <a:xfrm>
            <a:off x="-402290" y="242583"/>
            <a:ext cx="1069058" cy="370275"/>
            <a:chOff x="-712922" y="-1"/>
            <a:chExt cx="2542884" cy="890040"/>
          </a:xfrm>
          <a:solidFill>
            <a:schemeClr val="bg1"/>
          </a:solidFill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E84CA77-2C86-4FF4-AC09-F95FE60D39F6}"/>
                </a:ext>
              </a:extLst>
            </p:cNvPr>
            <p:cNvSpPr/>
            <p:nvPr/>
          </p:nvSpPr>
          <p:spPr>
            <a:xfrm flipV="1">
              <a:off x="-712922" y="-1"/>
              <a:ext cx="2302733" cy="890039"/>
            </a:xfrm>
            <a:prstGeom prst="parallelogram">
              <a:avLst>
                <a:gd name="adj" fmla="val 525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8F308655-E59E-49DA-9DA2-C2E5EC33ECA8}"/>
                </a:ext>
              </a:extLst>
            </p:cNvPr>
            <p:cNvSpPr/>
            <p:nvPr/>
          </p:nvSpPr>
          <p:spPr>
            <a:xfrm flipV="1">
              <a:off x="1225675" y="0"/>
              <a:ext cx="604287" cy="890039"/>
            </a:xfrm>
            <a:custGeom>
              <a:avLst/>
              <a:gdLst>
                <a:gd name="connsiteX0" fmla="*/ 0 w 604287"/>
                <a:gd name="connsiteY0" fmla="*/ 890039 h 890039"/>
                <a:gd name="connsiteX1" fmla="*/ 136901 w 604287"/>
                <a:gd name="connsiteY1" fmla="*/ 890039 h 890039"/>
                <a:gd name="connsiteX2" fmla="*/ 604287 w 604287"/>
                <a:gd name="connsiteY2" fmla="*/ 0 h 890039"/>
                <a:gd name="connsiteX3" fmla="*/ 467386 w 604287"/>
                <a:gd name="connsiteY3" fmla="*/ 0 h 89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287" h="890039">
                  <a:moveTo>
                    <a:pt x="0" y="890039"/>
                  </a:moveTo>
                  <a:lnTo>
                    <a:pt x="136901" y="890039"/>
                  </a:lnTo>
                  <a:lnTo>
                    <a:pt x="604287" y="0"/>
                  </a:lnTo>
                  <a:lnTo>
                    <a:pt x="46738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文本框 1">
            <a:extLst>
              <a:ext uri="{FF2B5EF4-FFF2-40B4-BE49-F238E27FC236}">
                <a16:creationId xmlns:a16="http://schemas.microsoft.com/office/drawing/2014/main" id="{DCE98BD9-CF77-4212-9929-10FC4E76C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06" y="228434"/>
            <a:ext cx="29562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技术实现与亮点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算法框架</a:t>
            </a:r>
            <a:endParaRPr lang="en-US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05D9A5-FA3D-4619-A213-375197EC66F6}"/>
              </a:ext>
            </a:extLst>
          </p:cNvPr>
          <p:cNvSpPr/>
          <p:nvPr/>
        </p:nvSpPr>
        <p:spPr>
          <a:xfrm rot="5400000">
            <a:off x="3400491" y="-1977706"/>
            <a:ext cx="5526478" cy="1119584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A289EE4-9C99-41BC-AE6B-37C54A3CA89F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4634" y="998396"/>
            <a:ext cx="9482732" cy="52436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2913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87860B3-457A-436B-BC39-BA055F5A74A5}"/>
              </a:ext>
            </a:extLst>
          </p:cNvPr>
          <p:cNvGrpSpPr/>
          <p:nvPr/>
        </p:nvGrpSpPr>
        <p:grpSpPr>
          <a:xfrm>
            <a:off x="-402290" y="242583"/>
            <a:ext cx="1069058" cy="370275"/>
            <a:chOff x="-712922" y="-1"/>
            <a:chExt cx="2542884" cy="890040"/>
          </a:xfrm>
          <a:solidFill>
            <a:schemeClr val="bg1"/>
          </a:solidFill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E84CA77-2C86-4FF4-AC09-F95FE60D39F6}"/>
                </a:ext>
              </a:extLst>
            </p:cNvPr>
            <p:cNvSpPr/>
            <p:nvPr/>
          </p:nvSpPr>
          <p:spPr>
            <a:xfrm flipV="1">
              <a:off x="-712922" y="-1"/>
              <a:ext cx="2302733" cy="890039"/>
            </a:xfrm>
            <a:prstGeom prst="parallelogram">
              <a:avLst>
                <a:gd name="adj" fmla="val 525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8F308655-E59E-49DA-9DA2-C2E5EC33ECA8}"/>
                </a:ext>
              </a:extLst>
            </p:cNvPr>
            <p:cNvSpPr/>
            <p:nvPr/>
          </p:nvSpPr>
          <p:spPr>
            <a:xfrm flipV="1">
              <a:off x="1225675" y="0"/>
              <a:ext cx="604287" cy="890039"/>
            </a:xfrm>
            <a:custGeom>
              <a:avLst/>
              <a:gdLst>
                <a:gd name="connsiteX0" fmla="*/ 0 w 604287"/>
                <a:gd name="connsiteY0" fmla="*/ 890039 h 890039"/>
                <a:gd name="connsiteX1" fmla="*/ 136901 w 604287"/>
                <a:gd name="connsiteY1" fmla="*/ 890039 h 890039"/>
                <a:gd name="connsiteX2" fmla="*/ 604287 w 604287"/>
                <a:gd name="connsiteY2" fmla="*/ 0 h 890039"/>
                <a:gd name="connsiteX3" fmla="*/ 467386 w 604287"/>
                <a:gd name="connsiteY3" fmla="*/ 0 h 89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287" h="890039">
                  <a:moveTo>
                    <a:pt x="0" y="890039"/>
                  </a:moveTo>
                  <a:lnTo>
                    <a:pt x="136901" y="890039"/>
                  </a:lnTo>
                  <a:lnTo>
                    <a:pt x="604287" y="0"/>
                  </a:lnTo>
                  <a:lnTo>
                    <a:pt x="46738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文本框 1">
            <a:extLst>
              <a:ext uri="{FF2B5EF4-FFF2-40B4-BE49-F238E27FC236}">
                <a16:creationId xmlns:a16="http://schemas.microsoft.com/office/drawing/2014/main" id="{DCE98BD9-CF77-4212-9929-10FC4E76C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06" y="228434"/>
            <a:ext cx="29562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技术实现与亮点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技术亮点</a:t>
            </a:r>
            <a:endParaRPr lang="en-US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05D9A5-FA3D-4619-A213-375197EC66F6}"/>
              </a:ext>
            </a:extLst>
          </p:cNvPr>
          <p:cNvSpPr/>
          <p:nvPr/>
        </p:nvSpPr>
        <p:spPr>
          <a:xfrm rot="5400000">
            <a:off x="3400491" y="-1977706"/>
            <a:ext cx="5526478" cy="1119584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8A49861-C190-4EBA-A393-01F608EE0751}"/>
              </a:ext>
            </a:extLst>
          </p:cNvPr>
          <p:cNvSpPr/>
          <p:nvPr/>
        </p:nvSpPr>
        <p:spPr>
          <a:xfrm>
            <a:off x="1030415" y="3252638"/>
            <a:ext cx="1539433" cy="590309"/>
          </a:xfrm>
          <a:prstGeom prst="rect">
            <a:avLst/>
          </a:prstGeom>
          <a:noFill/>
          <a:ln w="285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数据准备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F1E9F21-3E2D-4194-8E39-EA6E836D02D3}"/>
              </a:ext>
            </a:extLst>
          </p:cNvPr>
          <p:cNvSpPr/>
          <p:nvPr/>
        </p:nvSpPr>
        <p:spPr>
          <a:xfrm>
            <a:off x="3246454" y="3252637"/>
            <a:ext cx="1539433" cy="590309"/>
          </a:xfrm>
          <a:prstGeom prst="rect">
            <a:avLst/>
          </a:prstGeom>
          <a:noFill/>
          <a:ln w="285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数据处理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A7A35FD-65B3-41F2-A6CE-1AC78916F53D}"/>
              </a:ext>
            </a:extLst>
          </p:cNvPr>
          <p:cNvSpPr/>
          <p:nvPr/>
        </p:nvSpPr>
        <p:spPr>
          <a:xfrm>
            <a:off x="5462493" y="3252636"/>
            <a:ext cx="1539433" cy="590309"/>
          </a:xfrm>
          <a:prstGeom prst="rect">
            <a:avLst/>
          </a:prstGeom>
          <a:noFill/>
          <a:ln w="285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特征提取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374A690-9F02-4537-B10A-BA15E1C9A6C1}"/>
              </a:ext>
            </a:extLst>
          </p:cNvPr>
          <p:cNvSpPr/>
          <p:nvPr/>
        </p:nvSpPr>
        <p:spPr>
          <a:xfrm>
            <a:off x="7688920" y="3252636"/>
            <a:ext cx="1539433" cy="590309"/>
          </a:xfrm>
          <a:prstGeom prst="rect">
            <a:avLst/>
          </a:prstGeom>
          <a:noFill/>
          <a:ln w="285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模型训练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50F8E11-3121-4C48-9353-8F3EA8EC8588}"/>
              </a:ext>
            </a:extLst>
          </p:cNvPr>
          <p:cNvSpPr/>
          <p:nvPr/>
        </p:nvSpPr>
        <p:spPr>
          <a:xfrm>
            <a:off x="6430688" y="2099959"/>
            <a:ext cx="1681670" cy="590309"/>
          </a:xfrm>
          <a:prstGeom prst="rect">
            <a:avLst/>
          </a:prstGeom>
          <a:noFill/>
          <a:ln w="285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损失函数优化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DED2F0D-423D-447A-AFC8-40991D70D2AD}"/>
              </a:ext>
            </a:extLst>
          </p:cNvPr>
          <p:cNvSpPr/>
          <p:nvPr/>
        </p:nvSpPr>
        <p:spPr>
          <a:xfrm>
            <a:off x="3246454" y="4699921"/>
            <a:ext cx="1539433" cy="590309"/>
          </a:xfrm>
          <a:prstGeom prst="rect">
            <a:avLst/>
          </a:prstGeom>
          <a:noFill/>
          <a:ln w="285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转换图片</a:t>
            </a:r>
            <a:endParaRPr lang="en-US" altLang="zh-CN" sz="160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输入维度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BED852F-5E38-48DD-8E8E-7806AE2D2AB5}"/>
              </a:ext>
            </a:extLst>
          </p:cNvPr>
          <p:cNvSpPr/>
          <p:nvPr/>
        </p:nvSpPr>
        <p:spPr>
          <a:xfrm>
            <a:off x="5462493" y="4699921"/>
            <a:ext cx="1539433" cy="590309"/>
          </a:xfrm>
          <a:prstGeom prst="rect">
            <a:avLst/>
          </a:prstGeom>
          <a:noFill/>
          <a:ln w="285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预处理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01D5F9C-4C7B-4A2D-9470-5173D28A6269}"/>
              </a:ext>
            </a:extLst>
          </p:cNvPr>
          <p:cNvSpPr/>
          <p:nvPr/>
        </p:nvSpPr>
        <p:spPr>
          <a:xfrm>
            <a:off x="7682579" y="4699923"/>
            <a:ext cx="1539433" cy="590309"/>
          </a:xfrm>
          <a:prstGeom prst="rect">
            <a:avLst/>
          </a:prstGeom>
          <a:noFill/>
          <a:ln w="285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模型预测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6F41CBC-E646-496A-8DCE-16E9C3283873}"/>
              </a:ext>
            </a:extLst>
          </p:cNvPr>
          <p:cNvSpPr/>
          <p:nvPr/>
        </p:nvSpPr>
        <p:spPr>
          <a:xfrm>
            <a:off x="9654054" y="4699920"/>
            <a:ext cx="1539433" cy="590309"/>
          </a:xfrm>
          <a:prstGeom prst="rect">
            <a:avLst/>
          </a:prstGeom>
          <a:noFill/>
          <a:ln w="285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输出监测</a:t>
            </a:r>
            <a:endParaRPr lang="en-US" altLang="zh-CN" sz="160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识别结果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3FAFB5A-04F8-4775-B11D-A3A529370C90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2569848" y="3547792"/>
            <a:ext cx="676606" cy="1"/>
          </a:xfrm>
          <a:prstGeom prst="straightConnector1">
            <a:avLst/>
          </a:prstGeom>
          <a:ln w="28575"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7157C32-9964-4B50-8FB0-03A4BD07D46D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4785887" y="3547791"/>
            <a:ext cx="676606" cy="1"/>
          </a:xfrm>
          <a:prstGeom prst="straightConnector1">
            <a:avLst/>
          </a:prstGeom>
          <a:ln w="28575"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58DE2F9-2ECF-42BF-AA6B-319A1553E102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4785887" y="4995076"/>
            <a:ext cx="676606" cy="0"/>
          </a:xfrm>
          <a:prstGeom prst="straightConnector1">
            <a:avLst/>
          </a:prstGeom>
          <a:ln w="28575"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6A4F3C7-FFCF-4572-B187-6F2C94345E37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7001926" y="3547791"/>
            <a:ext cx="686994" cy="0"/>
          </a:xfrm>
          <a:prstGeom prst="straightConnector1">
            <a:avLst/>
          </a:prstGeom>
          <a:ln w="28575"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10000C9-8F56-4D0C-87CF-F74C3BCBA581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7001926" y="4995076"/>
            <a:ext cx="680653" cy="2"/>
          </a:xfrm>
          <a:prstGeom prst="straightConnector1">
            <a:avLst/>
          </a:prstGeom>
          <a:ln w="28575"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AB5813C5-BE2D-465A-9A0C-5F7FCEE2E01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9222012" y="4995075"/>
            <a:ext cx="432042" cy="3"/>
          </a:xfrm>
          <a:prstGeom prst="straightConnector1">
            <a:avLst/>
          </a:prstGeom>
          <a:ln w="28575"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4E68A00-4FF6-4B57-BF11-E6DB72CF0981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 flipH="1">
            <a:off x="8452296" y="3842945"/>
            <a:ext cx="6341" cy="856978"/>
          </a:xfrm>
          <a:prstGeom prst="straightConnector1">
            <a:avLst/>
          </a:prstGeom>
          <a:ln w="28575"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E38EA0D3-C0FE-4C94-A5E1-847086FAAFEE}"/>
              </a:ext>
            </a:extLst>
          </p:cNvPr>
          <p:cNvCxnSpPr>
            <a:stCxn id="29" idx="0"/>
            <a:endCxn id="30" idx="3"/>
          </p:cNvCxnSpPr>
          <p:nvPr/>
        </p:nvCxnSpPr>
        <p:spPr>
          <a:xfrm rot="16200000" flipV="1">
            <a:off x="7856737" y="2650735"/>
            <a:ext cx="857522" cy="346279"/>
          </a:xfrm>
          <a:prstGeom prst="bentConnector2">
            <a:avLst/>
          </a:prstGeom>
          <a:ln w="28575"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E5C874BF-1C98-43A2-B6B2-BA05D5EBCB16}"/>
              </a:ext>
            </a:extLst>
          </p:cNvPr>
          <p:cNvCxnSpPr>
            <a:stCxn id="30" idx="1"/>
            <a:endCxn id="27" idx="0"/>
          </p:cNvCxnSpPr>
          <p:nvPr/>
        </p:nvCxnSpPr>
        <p:spPr>
          <a:xfrm rot="10800000" flipV="1">
            <a:off x="6232210" y="2395114"/>
            <a:ext cx="198478" cy="857522"/>
          </a:xfrm>
          <a:prstGeom prst="bentConnector2">
            <a:avLst/>
          </a:prstGeom>
          <a:ln w="28575"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943BF85F-3937-4E6F-A9E9-26A83003714F}"/>
              </a:ext>
            </a:extLst>
          </p:cNvPr>
          <p:cNvSpPr txBox="1"/>
          <p:nvPr/>
        </p:nvSpPr>
        <p:spPr>
          <a:xfrm>
            <a:off x="8452295" y="2602219"/>
            <a:ext cx="1213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迭代训练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8F9985B-DF6A-408A-9186-10888CD49F15}"/>
              </a:ext>
            </a:extLst>
          </p:cNvPr>
          <p:cNvSpPr/>
          <p:nvPr/>
        </p:nvSpPr>
        <p:spPr>
          <a:xfrm>
            <a:off x="1026367" y="4699919"/>
            <a:ext cx="1539433" cy="590309"/>
          </a:xfrm>
          <a:prstGeom prst="rect">
            <a:avLst/>
          </a:prstGeom>
          <a:noFill/>
          <a:ln w="285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实时视频取帧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CD2A301-EE67-4CC2-81D3-5AE0E06BA5B1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2565800" y="4995074"/>
            <a:ext cx="680654" cy="2"/>
          </a:xfrm>
          <a:prstGeom prst="straightConnector1">
            <a:avLst/>
          </a:prstGeom>
          <a:ln w="28575"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C229DFD-B9EF-422C-AC27-AB5CB1F62EB7}"/>
              </a:ext>
            </a:extLst>
          </p:cNvPr>
          <p:cNvGrpSpPr/>
          <p:nvPr/>
        </p:nvGrpSpPr>
        <p:grpSpPr>
          <a:xfrm>
            <a:off x="739517" y="1014880"/>
            <a:ext cx="10886676" cy="693929"/>
            <a:chOff x="402775" y="1199686"/>
            <a:chExt cx="9642761" cy="987889"/>
          </a:xfrm>
        </p:grpSpPr>
        <p:sp>
          <p:nvSpPr>
            <p:cNvPr id="50" name="箭头: 五边形 49">
              <a:extLst>
                <a:ext uri="{FF2B5EF4-FFF2-40B4-BE49-F238E27FC236}">
                  <a16:creationId xmlns:a16="http://schemas.microsoft.com/office/drawing/2014/main" id="{D51E07B0-3161-4DAA-8333-E2032D42E260}"/>
                </a:ext>
              </a:extLst>
            </p:cNvPr>
            <p:cNvSpPr/>
            <p:nvPr/>
          </p:nvSpPr>
          <p:spPr>
            <a:xfrm>
              <a:off x="402775" y="1199688"/>
              <a:ext cx="1928553" cy="980902"/>
            </a:xfrm>
            <a:prstGeom prst="homePlate">
              <a:avLst/>
            </a:prstGeom>
            <a:solidFill>
              <a:srgbClr val="DFB9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rgbClr val="0F0F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实时识别</a:t>
              </a:r>
            </a:p>
          </p:txBody>
        </p:sp>
        <p:sp>
          <p:nvSpPr>
            <p:cNvPr id="51" name="箭头: V 形 50">
              <a:extLst>
                <a:ext uri="{FF2B5EF4-FFF2-40B4-BE49-F238E27FC236}">
                  <a16:creationId xmlns:a16="http://schemas.microsoft.com/office/drawing/2014/main" id="{C7DDCE82-CFE0-4127-BF94-56832E3D6343}"/>
                </a:ext>
              </a:extLst>
            </p:cNvPr>
            <p:cNvSpPr/>
            <p:nvPr/>
          </p:nvSpPr>
          <p:spPr>
            <a:xfrm>
              <a:off x="6188431" y="1199686"/>
              <a:ext cx="1928553" cy="9809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形态计算</a:t>
              </a:r>
            </a:p>
          </p:txBody>
        </p:sp>
        <p:sp>
          <p:nvSpPr>
            <p:cNvPr id="52" name="箭头: V 形 51">
              <a:extLst>
                <a:ext uri="{FF2B5EF4-FFF2-40B4-BE49-F238E27FC236}">
                  <a16:creationId xmlns:a16="http://schemas.microsoft.com/office/drawing/2014/main" id="{86B18836-2EF9-4852-B948-981ACB38B7DE}"/>
                </a:ext>
              </a:extLst>
            </p:cNvPr>
            <p:cNvSpPr/>
            <p:nvPr/>
          </p:nvSpPr>
          <p:spPr>
            <a:xfrm>
              <a:off x="4259879" y="1206673"/>
              <a:ext cx="1928553" cy="980902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目标检测</a:t>
              </a:r>
            </a:p>
          </p:txBody>
        </p:sp>
        <p:sp>
          <p:nvSpPr>
            <p:cNvPr id="53" name="箭头: V 形 52">
              <a:extLst>
                <a:ext uri="{FF2B5EF4-FFF2-40B4-BE49-F238E27FC236}">
                  <a16:creationId xmlns:a16="http://schemas.microsoft.com/office/drawing/2014/main" id="{44CA3C85-35C9-41E5-BF2D-980B5D507EBC}"/>
                </a:ext>
              </a:extLst>
            </p:cNvPr>
            <p:cNvSpPr/>
            <p:nvPr/>
          </p:nvSpPr>
          <p:spPr>
            <a:xfrm>
              <a:off x="2331326" y="1199688"/>
              <a:ext cx="1928553" cy="980901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ResNeSt</a:t>
              </a:r>
              <a:endParaRPr lang="zh-CN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箭头: V 形 53">
              <a:extLst>
                <a:ext uri="{FF2B5EF4-FFF2-40B4-BE49-F238E27FC236}">
                  <a16:creationId xmlns:a16="http://schemas.microsoft.com/office/drawing/2014/main" id="{9519CAE9-82D8-4283-B1D2-E73BDDADF916}"/>
                </a:ext>
              </a:extLst>
            </p:cNvPr>
            <p:cNvSpPr/>
            <p:nvPr/>
          </p:nvSpPr>
          <p:spPr>
            <a:xfrm>
              <a:off x="8116983" y="1199688"/>
              <a:ext cx="1928553" cy="980902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分布式存储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00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87860B3-457A-436B-BC39-BA055F5A74A5}"/>
              </a:ext>
            </a:extLst>
          </p:cNvPr>
          <p:cNvGrpSpPr/>
          <p:nvPr/>
        </p:nvGrpSpPr>
        <p:grpSpPr>
          <a:xfrm>
            <a:off x="-402290" y="242583"/>
            <a:ext cx="1069058" cy="370275"/>
            <a:chOff x="-712922" y="-1"/>
            <a:chExt cx="2542884" cy="890040"/>
          </a:xfrm>
          <a:solidFill>
            <a:schemeClr val="bg1"/>
          </a:solidFill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E84CA77-2C86-4FF4-AC09-F95FE60D39F6}"/>
                </a:ext>
              </a:extLst>
            </p:cNvPr>
            <p:cNvSpPr/>
            <p:nvPr/>
          </p:nvSpPr>
          <p:spPr>
            <a:xfrm flipV="1">
              <a:off x="-712922" y="-1"/>
              <a:ext cx="2302733" cy="890039"/>
            </a:xfrm>
            <a:prstGeom prst="parallelogram">
              <a:avLst>
                <a:gd name="adj" fmla="val 525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8F308655-E59E-49DA-9DA2-C2E5EC33ECA8}"/>
                </a:ext>
              </a:extLst>
            </p:cNvPr>
            <p:cNvSpPr/>
            <p:nvPr/>
          </p:nvSpPr>
          <p:spPr>
            <a:xfrm flipV="1">
              <a:off x="1225675" y="0"/>
              <a:ext cx="604287" cy="890039"/>
            </a:xfrm>
            <a:custGeom>
              <a:avLst/>
              <a:gdLst>
                <a:gd name="connsiteX0" fmla="*/ 0 w 604287"/>
                <a:gd name="connsiteY0" fmla="*/ 890039 h 890039"/>
                <a:gd name="connsiteX1" fmla="*/ 136901 w 604287"/>
                <a:gd name="connsiteY1" fmla="*/ 890039 h 890039"/>
                <a:gd name="connsiteX2" fmla="*/ 604287 w 604287"/>
                <a:gd name="connsiteY2" fmla="*/ 0 h 890039"/>
                <a:gd name="connsiteX3" fmla="*/ 467386 w 604287"/>
                <a:gd name="connsiteY3" fmla="*/ 0 h 89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287" h="890039">
                  <a:moveTo>
                    <a:pt x="0" y="890039"/>
                  </a:moveTo>
                  <a:lnTo>
                    <a:pt x="136901" y="890039"/>
                  </a:lnTo>
                  <a:lnTo>
                    <a:pt x="604287" y="0"/>
                  </a:lnTo>
                  <a:lnTo>
                    <a:pt x="46738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文本框 1">
            <a:extLst>
              <a:ext uri="{FF2B5EF4-FFF2-40B4-BE49-F238E27FC236}">
                <a16:creationId xmlns:a16="http://schemas.microsoft.com/office/drawing/2014/main" id="{DCE98BD9-CF77-4212-9929-10FC4E76C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06" y="228434"/>
            <a:ext cx="29562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技术实现与亮点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技术亮点</a:t>
            </a:r>
            <a:endParaRPr lang="en-US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05D9A5-FA3D-4619-A213-375197EC66F6}"/>
              </a:ext>
            </a:extLst>
          </p:cNvPr>
          <p:cNvSpPr/>
          <p:nvPr/>
        </p:nvSpPr>
        <p:spPr>
          <a:xfrm rot="5400000">
            <a:off x="3400491" y="-1977706"/>
            <a:ext cx="5526478" cy="1119584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5C763DB-3540-4C53-9588-415A31C396A0}"/>
              </a:ext>
            </a:extLst>
          </p:cNvPr>
          <p:cNvGrpSpPr/>
          <p:nvPr/>
        </p:nvGrpSpPr>
        <p:grpSpPr>
          <a:xfrm>
            <a:off x="739517" y="1014880"/>
            <a:ext cx="10886676" cy="693929"/>
            <a:chOff x="402775" y="1199686"/>
            <a:chExt cx="9642761" cy="987889"/>
          </a:xfrm>
        </p:grpSpPr>
        <p:sp>
          <p:nvSpPr>
            <p:cNvPr id="15" name="箭头: 五边形 14">
              <a:extLst>
                <a:ext uri="{FF2B5EF4-FFF2-40B4-BE49-F238E27FC236}">
                  <a16:creationId xmlns:a16="http://schemas.microsoft.com/office/drawing/2014/main" id="{0B33820D-6A60-44A3-AC84-09DEE12ACA32}"/>
                </a:ext>
              </a:extLst>
            </p:cNvPr>
            <p:cNvSpPr/>
            <p:nvPr/>
          </p:nvSpPr>
          <p:spPr>
            <a:xfrm>
              <a:off x="402775" y="1199688"/>
              <a:ext cx="1928553" cy="980902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实时识别</a:t>
              </a:r>
            </a:p>
          </p:txBody>
        </p:sp>
        <p:sp>
          <p:nvSpPr>
            <p:cNvPr id="16" name="箭头: V 形 15">
              <a:extLst>
                <a:ext uri="{FF2B5EF4-FFF2-40B4-BE49-F238E27FC236}">
                  <a16:creationId xmlns:a16="http://schemas.microsoft.com/office/drawing/2014/main" id="{A7300E4B-74DC-44B1-A0D4-B34E1E5F6980}"/>
                </a:ext>
              </a:extLst>
            </p:cNvPr>
            <p:cNvSpPr/>
            <p:nvPr/>
          </p:nvSpPr>
          <p:spPr>
            <a:xfrm>
              <a:off x="6188431" y="1199686"/>
              <a:ext cx="1928553" cy="9809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形态计算</a:t>
              </a:r>
            </a:p>
          </p:txBody>
        </p:sp>
        <p:sp>
          <p:nvSpPr>
            <p:cNvPr id="17" name="箭头: V 形 16">
              <a:extLst>
                <a:ext uri="{FF2B5EF4-FFF2-40B4-BE49-F238E27FC236}">
                  <a16:creationId xmlns:a16="http://schemas.microsoft.com/office/drawing/2014/main" id="{6AA57B10-9C80-4192-A47E-E9C39944EBCB}"/>
                </a:ext>
              </a:extLst>
            </p:cNvPr>
            <p:cNvSpPr/>
            <p:nvPr/>
          </p:nvSpPr>
          <p:spPr>
            <a:xfrm>
              <a:off x="4259879" y="1206673"/>
              <a:ext cx="1928553" cy="980902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目标检测</a:t>
              </a:r>
            </a:p>
          </p:txBody>
        </p:sp>
        <p:sp>
          <p:nvSpPr>
            <p:cNvPr id="20" name="箭头: V 形 19">
              <a:extLst>
                <a:ext uri="{FF2B5EF4-FFF2-40B4-BE49-F238E27FC236}">
                  <a16:creationId xmlns:a16="http://schemas.microsoft.com/office/drawing/2014/main" id="{B7503D5A-73A7-46C2-8661-8AF0FD1FB993}"/>
                </a:ext>
              </a:extLst>
            </p:cNvPr>
            <p:cNvSpPr/>
            <p:nvPr/>
          </p:nvSpPr>
          <p:spPr>
            <a:xfrm>
              <a:off x="2331326" y="1199688"/>
              <a:ext cx="1928553" cy="980901"/>
            </a:xfrm>
            <a:prstGeom prst="chevron">
              <a:avLst/>
            </a:prstGeom>
            <a:solidFill>
              <a:srgbClr val="DFB9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rgbClr val="0F0F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ResNeSt</a:t>
              </a:r>
              <a:endParaRPr lang="zh-CN" altLang="en-US" b="1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箭头: V 形 20">
              <a:extLst>
                <a:ext uri="{FF2B5EF4-FFF2-40B4-BE49-F238E27FC236}">
                  <a16:creationId xmlns:a16="http://schemas.microsoft.com/office/drawing/2014/main" id="{7B525715-B864-41A4-B136-59D8E72E8B15}"/>
                </a:ext>
              </a:extLst>
            </p:cNvPr>
            <p:cNvSpPr/>
            <p:nvPr/>
          </p:nvSpPr>
          <p:spPr>
            <a:xfrm>
              <a:off x="8116983" y="1199688"/>
              <a:ext cx="1928553" cy="980902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分布式存储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13FBF704-590E-4711-B1E7-A95909C7D25E}"/>
              </a:ext>
            </a:extLst>
          </p:cNvPr>
          <p:cNvSpPr txBox="1"/>
          <p:nvPr/>
        </p:nvSpPr>
        <p:spPr>
          <a:xfrm>
            <a:off x="1600651" y="1766215"/>
            <a:ext cx="9023624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ResNeSt </a:t>
            </a:r>
            <a:r>
              <a:rPr lang="zh-CN" altLang="en-US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的核心就在于提出的</a:t>
            </a:r>
            <a:r>
              <a:rPr lang="en-US" altLang="zh-CN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Split-Attention</a:t>
            </a:r>
            <a:r>
              <a:rPr lang="zh-CN" altLang="en-US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模块，把</a:t>
            </a:r>
            <a:r>
              <a:rPr lang="en-US" altLang="zh-CN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做到</a:t>
            </a:r>
            <a:r>
              <a:rPr lang="en-US" altLang="zh-CN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 level</a:t>
            </a:r>
          </a:p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能并行对多个通道单独执行注意力机制，使用统一的</a:t>
            </a:r>
            <a:r>
              <a:rPr lang="en-US" altLang="zh-CN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运算符对其进行模块化和加速</a:t>
            </a:r>
            <a:endParaRPr lang="zh-CN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757596D-0820-467E-95A2-C11FD2AA5B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7" t="-447"/>
          <a:stretch/>
        </p:blipFill>
        <p:spPr>
          <a:xfrm>
            <a:off x="1488948" y="2640622"/>
            <a:ext cx="9247030" cy="3689471"/>
          </a:xfrm>
          <a:prstGeom prst="rect">
            <a:avLst/>
          </a:prstGeom>
          <a:effectLst/>
        </p:spPr>
      </p:pic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9979A8A-2DFC-4642-9A2A-40E0306C2F63}"/>
              </a:ext>
            </a:extLst>
          </p:cNvPr>
          <p:cNvSpPr/>
          <p:nvPr/>
        </p:nvSpPr>
        <p:spPr>
          <a:xfrm>
            <a:off x="5646799" y="3517696"/>
            <a:ext cx="2140674" cy="1638849"/>
          </a:xfrm>
          <a:prstGeom prst="roundRect">
            <a:avLst>
              <a:gd name="adj" fmla="val 2216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3FE3D7A-9FEE-4E11-893A-A85DC0FC6F78}"/>
              </a:ext>
            </a:extLst>
          </p:cNvPr>
          <p:cNvSpPr txBox="1"/>
          <p:nvPr/>
        </p:nvSpPr>
        <p:spPr>
          <a:xfrm>
            <a:off x="5497707" y="3398724"/>
            <a:ext cx="5724965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b="0">
                <a:solidFill>
                  <a:srgbClr val="333333"/>
                </a:solidFill>
              </a:rPr>
              <a:t>Split-Attention</a:t>
            </a:r>
            <a:r>
              <a:rPr lang="zh-CN" altLang="en-US" b="0">
                <a:solidFill>
                  <a:srgbClr val="333333"/>
                </a:solidFill>
              </a:rPr>
              <a:t>以组卷积的方式并行执行注意力机制，</a:t>
            </a:r>
            <a:endParaRPr lang="en-US" altLang="zh-CN" b="0">
              <a:solidFill>
                <a:srgbClr val="333333"/>
              </a:solidFill>
            </a:endParaRPr>
          </a:p>
          <a:p>
            <a:r>
              <a:rPr lang="zh-CN" altLang="en-US" b="0">
                <a:solidFill>
                  <a:srgbClr val="333333"/>
                </a:solidFill>
              </a:rPr>
              <a:t>直接使用</a:t>
            </a:r>
            <a:r>
              <a:rPr lang="en-US" altLang="zh-CN" b="0">
                <a:solidFill>
                  <a:srgbClr val="333333"/>
                </a:solidFill>
              </a:rPr>
              <a:t>1x1</a:t>
            </a:r>
            <a:r>
              <a:rPr lang="zh-CN" altLang="en-US" b="0">
                <a:solidFill>
                  <a:srgbClr val="333333"/>
                </a:solidFill>
              </a:rPr>
              <a:t>的卷积核代替全连接</a:t>
            </a:r>
            <a:endParaRPr lang="en-US" altLang="zh-CN" b="0">
              <a:solidFill>
                <a:srgbClr val="333333"/>
              </a:solidFill>
            </a:endParaRPr>
          </a:p>
          <a:p>
            <a:r>
              <a:rPr lang="zh-CN" altLang="en-US" b="0">
                <a:solidFill>
                  <a:srgbClr val="333333"/>
                </a:solidFill>
              </a:rPr>
              <a:t>最后使用一个</a:t>
            </a:r>
            <a:r>
              <a:rPr lang="en-US" altLang="zh-CN" b="0">
                <a:solidFill>
                  <a:srgbClr val="333333"/>
                </a:solidFill>
              </a:rPr>
              <a:t>rSoftmax</a:t>
            </a:r>
            <a:r>
              <a:rPr lang="zh-CN" altLang="en-US" b="0">
                <a:solidFill>
                  <a:srgbClr val="333333"/>
                </a:solidFill>
              </a:rPr>
              <a:t>将权重映射到</a:t>
            </a:r>
            <a:r>
              <a:rPr lang="en-US" altLang="zh-CN" b="0">
                <a:solidFill>
                  <a:srgbClr val="333333"/>
                </a:solidFill>
              </a:rPr>
              <a:t>0~1</a:t>
            </a:r>
            <a:r>
              <a:rPr lang="zh-CN" altLang="en-US" b="0">
                <a:solidFill>
                  <a:srgbClr val="333333"/>
                </a:solidFill>
              </a:rPr>
              <a:t>之间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ADB7CB2C-5401-4778-B761-7EC87BA808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76" r="-610"/>
          <a:stretch/>
        </p:blipFill>
        <p:spPr>
          <a:xfrm>
            <a:off x="1120953" y="1532992"/>
            <a:ext cx="4151826" cy="492558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0027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 animBg="1"/>
      <p:bldP spid="27" grpId="1" animBg="1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87860B3-457A-436B-BC39-BA055F5A74A5}"/>
              </a:ext>
            </a:extLst>
          </p:cNvPr>
          <p:cNvGrpSpPr/>
          <p:nvPr/>
        </p:nvGrpSpPr>
        <p:grpSpPr>
          <a:xfrm>
            <a:off x="-402290" y="242583"/>
            <a:ext cx="1069058" cy="370275"/>
            <a:chOff x="-712922" y="-1"/>
            <a:chExt cx="2542884" cy="890040"/>
          </a:xfrm>
          <a:solidFill>
            <a:schemeClr val="bg1"/>
          </a:solidFill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E84CA77-2C86-4FF4-AC09-F95FE60D39F6}"/>
                </a:ext>
              </a:extLst>
            </p:cNvPr>
            <p:cNvSpPr/>
            <p:nvPr/>
          </p:nvSpPr>
          <p:spPr>
            <a:xfrm flipV="1">
              <a:off x="-712922" y="-1"/>
              <a:ext cx="2302733" cy="890039"/>
            </a:xfrm>
            <a:prstGeom prst="parallelogram">
              <a:avLst>
                <a:gd name="adj" fmla="val 525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8F308655-E59E-49DA-9DA2-C2E5EC33ECA8}"/>
                </a:ext>
              </a:extLst>
            </p:cNvPr>
            <p:cNvSpPr/>
            <p:nvPr/>
          </p:nvSpPr>
          <p:spPr>
            <a:xfrm flipV="1">
              <a:off x="1225675" y="0"/>
              <a:ext cx="604287" cy="890039"/>
            </a:xfrm>
            <a:custGeom>
              <a:avLst/>
              <a:gdLst>
                <a:gd name="connsiteX0" fmla="*/ 0 w 604287"/>
                <a:gd name="connsiteY0" fmla="*/ 890039 h 890039"/>
                <a:gd name="connsiteX1" fmla="*/ 136901 w 604287"/>
                <a:gd name="connsiteY1" fmla="*/ 890039 h 890039"/>
                <a:gd name="connsiteX2" fmla="*/ 604287 w 604287"/>
                <a:gd name="connsiteY2" fmla="*/ 0 h 890039"/>
                <a:gd name="connsiteX3" fmla="*/ 467386 w 604287"/>
                <a:gd name="connsiteY3" fmla="*/ 0 h 89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287" h="890039">
                  <a:moveTo>
                    <a:pt x="0" y="890039"/>
                  </a:moveTo>
                  <a:lnTo>
                    <a:pt x="136901" y="890039"/>
                  </a:lnTo>
                  <a:lnTo>
                    <a:pt x="604287" y="0"/>
                  </a:lnTo>
                  <a:lnTo>
                    <a:pt x="46738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文本框 1">
            <a:extLst>
              <a:ext uri="{FF2B5EF4-FFF2-40B4-BE49-F238E27FC236}">
                <a16:creationId xmlns:a16="http://schemas.microsoft.com/office/drawing/2014/main" id="{DCE98BD9-CF77-4212-9929-10FC4E76C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06" y="228434"/>
            <a:ext cx="29562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技术实现与亮点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技术亮点</a:t>
            </a:r>
            <a:endParaRPr lang="en-US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05D9A5-FA3D-4619-A213-375197EC66F6}"/>
              </a:ext>
            </a:extLst>
          </p:cNvPr>
          <p:cNvSpPr/>
          <p:nvPr/>
        </p:nvSpPr>
        <p:spPr>
          <a:xfrm rot="5400000">
            <a:off x="3400491" y="-1977706"/>
            <a:ext cx="5526478" cy="1119584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8438225-A92E-47F4-96B0-B60EF691E5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2655" y="1790314"/>
            <a:ext cx="9642150" cy="4282681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3E32EA27-F7AD-4366-8E4B-B37E22AD057E}"/>
              </a:ext>
            </a:extLst>
          </p:cNvPr>
          <p:cNvGrpSpPr/>
          <p:nvPr/>
        </p:nvGrpSpPr>
        <p:grpSpPr>
          <a:xfrm>
            <a:off x="739517" y="1014880"/>
            <a:ext cx="10886676" cy="693929"/>
            <a:chOff x="402775" y="1199686"/>
            <a:chExt cx="9642761" cy="987889"/>
          </a:xfrm>
        </p:grpSpPr>
        <p:sp>
          <p:nvSpPr>
            <p:cNvPr id="29" name="箭头: 五边形 28">
              <a:extLst>
                <a:ext uri="{FF2B5EF4-FFF2-40B4-BE49-F238E27FC236}">
                  <a16:creationId xmlns:a16="http://schemas.microsoft.com/office/drawing/2014/main" id="{EAEE261C-FC53-4D2F-AB81-316D40C86F99}"/>
                </a:ext>
              </a:extLst>
            </p:cNvPr>
            <p:cNvSpPr/>
            <p:nvPr/>
          </p:nvSpPr>
          <p:spPr>
            <a:xfrm>
              <a:off x="402775" y="1199688"/>
              <a:ext cx="1928553" cy="980902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实时识别</a:t>
              </a:r>
            </a:p>
          </p:txBody>
        </p:sp>
        <p:sp>
          <p:nvSpPr>
            <p:cNvPr id="30" name="箭头: V 形 29">
              <a:extLst>
                <a:ext uri="{FF2B5EF4-FFF2-40B4-BE49-F238E27FC236}">
                  <a16:creationId xmlns:a16="http://schemas.microsoft.com/office/drawing/2014/main" id="{8934B92D-0757-4BB3-81C4-788CFBF4055D}"/>
                </a:ext>
              </a:extLst>
            </p:cNvPr>
            <p:cNvSpPr/>
            <p:nvPr/>
          </p:nvSpPr>
          <p:spPr>
            <a:xfrm>
              <a:off x="6188431" y="1199686"/>
              <a:ext cx="1928553" cy="9809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形态计算</a:t>
              </a:r>
            </a:p>
          </p:txBody>
        </p:sp>
        <p:sp>
          <p:nvSpPr>
            <p:cNvPr id="31" name="箭头: V 形 30">
              <a:extLst>
                <a:ext uri="{FF2B5EF4-FFF2-40B4-BE49-F238E27FC236}">
                  <a16:creationId xmlns:a16="http://schemas.microsoft.com/office/drawing/2014/main" id="{9ABFDB33-E1D0-40F6-8350-87E3AB429232}"/>
                </a:ext>
              </a:extLst>
            </p:cNvPr>
            <p:cNvSpPr/>
            <p:nvPr/>
          </p:nvSpPr>
          <p:spPr>
            <a:xfrm>
              <a:off x="4259879" y="1206673"/>
              <a:ext cx="1928553" cy="980902"/>
            </a:xfrm>
            <a:prstGeom prst="chevron">
              <a:avLst/>
            </a:prstGeom>
            <a:solidFill>
              <a:srgbClr val="DFB9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rgbClr val="0F0F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目标检测</a:t>
              </a:r>
            </a:p>
          </p:txBody>
        </p:sp>
        <p:sp>
          <p:nvSpPr>
            <p:cNvPr id="32" name="箭头: V 形 31">
              <a:extLst>
                <a:ext uri="{FF2B5EF4-FFF2-40B4-BE49-F238E27FC236}">
                  <a16:creationId xmlns:a16="http://schemas.microsoft.com/office/drawing/2014/main" id="{C80F0D82-339F-4186-AD44-99CAD412C510}"/>
                </a:ext>
              </a:extLst>
            </p:cNvPr>
            <p:cNvSpPr/>
            <p:nvPr/>
          </p:nvSpPr>
          <p:spPr>
            <a:xfrm>
              <a:off x="2331326" y="1199688"/>
              <a:ext cx="1928553" cy="980901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ResNeSt</a:t>
              </a:r>
              <a:endParaRPr lang="zh-CN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箭头: V 形 34">
              <a:extLst>
                <a:ext uri="{FF2B5EF4-FFF2-40B4-BE49-F238E27FC236}">
                  <a16:creationId xmlns:a16="http://schemas.microsoft.com/office/drawing/2014/main" id="{D9ED4E36-81E7-4B7D-BFAB-4EB41D87BDC5}"/>
                </a:ext>
              </a:extLst>
            </p:cNvPr>
            <p:cNvSpPr/>
            <p:nvPr/>
          </p:nvSpPr>
          <p:spPr>
            <a:xfrm>
              <a:off x="8116983" y="1199688"/>
              <a:ext cx="1928553" cy="980902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分布式存储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E517D495-47C9-4C61-9224-4B17A3270A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828" y="2548904"/>
            <a:ext cx="4918028" cy="2765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AA88383-1090-4660-BDA8-C6C82C3AD13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683" y="2548904"/>
            <a:ext cx="4918028" cy="27655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576E248-CEEA-4F45-BDBE-0F9FEFD3E9C5}"/>
              </a:ext>
            </a:extLst>
          </p:cNvPr>
          <p:cNvSpPr txBox="1"/>
          <p:nvPr/>
        </p:nvSpPr>
        <p:spPr>
          <a:xfrm>
            <a:off x="565806" y="3277212"/>
            <a:ext cx="11195846" cy="130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8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YOLOv5</a:t>
            </a:r>
            <a:r>
              <a:rPr lang="zh-CN" altLang="en-US" sz="28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目标检测辅助驾驶行为检测</a:t>
            </a:r>
            <a:endParaRPr lang="en-US" altLang="zh-CN" sz="2800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提高识别准确率</a:t>
            </a:r>
          </a:p>
        </p:txBody>
      </p:sp>
    </p:spTree>
    <p:extLst>
      <p:ext uri="{BB962C8B-B14F-4D97-AF65-F5344CB8AC3E}">
        <p14:creationId xmlns:p14="http://schemas.microsoft.com/office/powerpoint/2010/main" val="172439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87860B3-457A-436B-BC39-BA055F5A74A5}"/>
              </a:ext>
            </a:extLst>
          </p:cNvPr>
          <p:cNvGrpSpPr/>
          <p:nvPr/>
        </p:nvGrpSpPr>
        <p:grpSpPr>
          <a:xfrm>
            <a:off x="-402290" y="242583"/>
            <a:ext cx="1069058" cy="370275"/>
            <a:chOff x="-712922" y="-1"/>
            <a:chExt cx="2542884" cy="890040"/>
          </a:xfrm>
          <a:solidFill>
            <a:schemeClr val="bg1"/>
          </a:solidFill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E84CA77-2C86-4FF4-AC09-F95FE60D39F6}"/>
                </a:ext>
              </a:extLst>
            </p:cNvPr>
            <p:cNvSpPr/>
            <p:nvPr/>
          </p:nvSpPr>
          <p:spPr>
            <a:xfrm flipV="1">
              <a:off x="-712922" y="-1"/>
              <a:ext cx="2302733" cy="890039"/>
            </a:xfrm>
            <a:prstGeom prst="parallelogram">
              <a:avLst>
                <a:gd name="adj" fmla="val 525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8F308655-E59E-49DA-9DA2-C2E5EC33ECA8}"/>
                </a:ext>
              </a:extLst>
            </p:cNvPr>
            <p:cNvSpPr/>
            <p:nvPr/>
          </p:nvSpPr>
          <p:spPr>
            <a:xfrm flipV="1">
              <a:off x="1225675" y="0"/>
              <a:ext cx="604287" cy="890039"/>
            </a:xfrm>
            <a:custGeom>
              <a:avLst/>
              <a:gdLst>
                <a:gd name="connsiteX0" fmla="*/ 0 w 604287"/>
                <a:gd name="connsiteY0" fmla="*/ 890039 h 890039"/>
                <a:gd name="connsiteX1" fmla="*/ 136901 w 604287"/>
                <a:gd name="connsiteY1" fmla="*/ 890039 h 890039"/>
                <a:gd name="connsiteX2" fmla="*/ 604287 w 604287"/>
                <a:gd name="connsiteY2" fmla="*/ 0 h 890039"/>
                <a:gd name="connsiteX3" fmla="*/ 467386 w 604287"/>
                <a:gd name="connsiteY3" fmla="*/ 0 h 89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287" h="890039">
                  <a:moveTo>
                    <a:pt x="0" y="890039"/>
                  </a:moveTo>
                  <a:lnTo>
                    <a:pt x="136901" y="890039"/>
                  </a:lnTo>
                  <a:lnTo>
                    <a:pt x="604287" y="0"/>
                  </a:lnTo>
                  <a:lnTo>
                    <a:pt x="46738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文本框 1">
            <a:extLst>
              <a:ext uri="{FF2B5EF4-FFF2-40B4-BE49-F238E27FC236}">
                <a16:creationId xmlns:a16="http://schemas.microsoft.com/office/drawing/2014/main" id="{DCE98BD9-CF77-4212-9929-10FC4E76C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06" y="228434"/>
            <a:ext cx="29562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技术实现与亮点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技术亮点</a:t>
            </a:r>
            <a:endParaRPr lang="en-US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05D9A5-FA3D-4619-A213-375197EC66F6}"/>
              </a:ext>
            </a:extLst>
          </p:cNvPr>
          <p:cNvSpPr/>
          <p:nvPr/>
        </p:nvSpPr>
        <p:spPr>
          <a:xfrm rot="5400000">
            <a:off x="3400491" y="-1977706"/>
            <a:ext cx="5526478" cy="1119584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3333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D7E9D69-7F9E-41C2-8166-41112055B42D}"/>
              </a:ext>
            </a:extLst>
          </p:cNvPr>
          <p:cNvSpPr txBox="1"/>
          <p:nvPr/>
        </p:nvSpPr>
        <p:spPr>
          <a:xfrm>
            <a:off x="2000853" y="1833566"/>
            <a:ext cx="7774885" cy="1572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rgbClr val="D19A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b="1">
                <a:solidFill>
                  <a:srgbClr val="D19A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OpenCV+dlib+GazeTracking</a:t>
            </a:r>
            <a:r>
              <a:rPr lang="zh-CN" altLang="en-US">
                <a:solidFill>
                  <a:srgbClr val="D19A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en-US" altLang="zh-CN">
              <a:solidFill>
                <a:srgbClr val="D19A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定义一个</a:t>
            </a:r>
            <a:r>
              <a:rPr lang="en-US" altLang="zh-CN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关键点的</a:t>
            </a:r>
            <a:r>
              <a:rPr lang="en-US" altLang="zh-CN" sz="1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脸部模型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（左眼角，右眼角，鼻尖，左嘴角，右嘴角，下颌）</a:t>
            </a:r>
            <a:endParaRPr lang="en-US" altLang="zh-CN" sz="16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Dlib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检测图片中对应的</a:t>
            </a:r>
            <a:r>
              <a:rPr lang="en-US" altLang="zh-CN" sz="1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个脸部关键点</a:t>
            </a:r>
            <a:endParaRPr lang="en-US" altLang="zh-CN" sz="1600" b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solvePnP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函数解出旋转向量，最后将旋转向量转换为欧拉角</a:t>
            </a:r>
            <a:endParaRPr lang="zh-CN" sz="160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A10B0C41-04E4-48E3-A8D9-DDEF360C08E6}"/>
              </a:ext>
            </a:extLst>
          </p:cNvPr>
          <p:cNvSpPr/>
          <p:nvPr/>
        </p:nvSpPr>
        <p:spPr>
          <a:xfrm>
            <a:off x="3681416" y="4290740"/>
            <a:ext cx="648208" cy="894438"/>
          </a:xfrm>
          <a:prstGeom prst="rightArrow">
            <a:avLst/>
          </a:prstGeom>
          <a:solidFill>
            <a:srgbClr val="D19A63"/>
          </a:solidFill>
          <a:ln w="12700">
            <a:solidFill>
              <a:schemeClr val="lt1">
                <a:hueOff val="0"/>
                <a:satOff val="0"/>
                <a:lumOff val="0"/>
              </a:schemeClr>
            </a:solidFill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1380F047-B4C9-4512-8585-4D9C065A175B}"/>
              </a:ext>
            </a:extLst>
          </p:cNvPr>
          <p:cNvSpPr/>
          <p:nvPr/>
        </p:nvSpPr>
        <p:spPr>
          <a:xfrm>
            <a:off x="7711983" y="4290740"/>
            <a:ext cx="648208" cy="894438"/>
          </a:xfrm>
          <a:prstGeom prst="rightArrow">
            <a:avLst/>
          </a:prstGeom>
          <a:solidFill>
            <a:srgbClr val="D19A63"/>
          </a:solidFill>
          <a:ln w="12700">
            <a:solidFill>
              <a:schemeClr val="lt1">
                <a:hueOff val="0"/>
                <a:satOff val="0"/>
                <a:lumOff val="0"/>
              </a:schemeClr>
            </a:solidFill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400">
              <a:solidFill>
                <a:schemeClr val="tx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D675319-3DAF-4CE6-B53C-7CC3F7C81F67}"/>
              </a:ext>
            </a:extLst>
          </p:cNvPr>
          <p:cNvGrpSpPr/>
          <p:nvPr/>
        </p:nvGrpSpPr>
        <p:grpSpPr>
          <a:xfrm>
            <a:off x="666768" y="3718844"/>
            <a:ext cx="2598588" cy="2543082"/>
            <a:chOff x="666768" y="3718844"/>
            <a:chExt cx="2598588" cy="2543082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C49D0A70-BBA6-4C9D-9FE9-E4FDE0AD9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3550" y="3718844"/>
              <a:ext cx="1789704" cy="2196454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3F70DE7-605D-430F-A005-C7833BC2DECE}"/>
                </a:ext>
              </a:extLst>
            </p:cNvPr>
            <p:cNvSpPr txBox="1"/>
            <p:nvPr/>
          </p:nvSpPr>
          <p:spPr>
            <a:xfrm>
              <a:off x="666768" y="5954149"/>
              <a:ext cx="25985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40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关键点的</a:t>
              </a:r>
              <a:r>
                <a:rPr lang="en-US" altLang="zh-CN" sz="140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3D</a:t>
              </a:r>
              <a:r>
                <a:rPr lang="zh-CN" altLang="en-US" sz="140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脸部模型</a:t>
              </a:r>
              <a:endParaRPr lang="zh-CN" altLang="en-US" sz="1400">
                <a:solidFill>
                  <a:srgbClr val="333333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443D50D-FA95-41D3-9CF0-5CBB39665D34}"/>
              </a:ext>
            </a:extLst>
          </p:cNvPr>
          <p:cNvGrpSpPr/>
          <p:nvPr/>
        </p:nvGrpSpPr>
        <p:grpSpPr>
          <a:xfrm>
            <a:off x="4689003" y="3718844"/>
            <a:ext cx="2911147" cy="2543083"/>
            <a:chOff x="4689003" y="3718844"/>
            <a:chExt cx="2911147" cy="2543083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380A5E35-3370-4CE0-BDDB-932899602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30190" y="3718844"/>
              <a:ext cx="1628774" cy="102869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6C57BF65-6E6C-44AD-95AF-F67357791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96969" y="5057876"/>
              <a:ext cx="2371771" cy="707705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BE3CE10-1A61-4867-B32F-0985998B13E5}"/>
                </a:ext>
              </a:extLst>
            </p:cNvPr>
            <p:cNvSpPr txBox="1"/>
            <p:nvPr/>
          </p:nvSpPr>
          <p:spPr>
            <a:xfrm>
              <a:off x="4689003" y="5954150"/>
              <a:ext cx="29111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面部欧拉角与目视角度公式</a:t>
              </a:r>
              <a:endParaRPr lang="zh-CN" altLang="en-US" sz="1400">
                <a:solidFill>
                  <a:srgbClr val="333333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9006759-A5CA-46AC-99C0-4B2646D62634}"/>
              </a:ext>
            </a:extLst>
          </p:cNvPr>
          <p:cNvGrpSpPr/>
          <p:nvPr/>
        </p:nvGrpSpPr>
        <p:grpSpPr>
          <a:xfrm>
            <a:off x="8581857" y="3507087"/>
            <a:ext cx="3058592" cy="2754841"/>
            <a:chOff x="8581857" y="3507087"/>
            <a:chExt cx="3058592" cy="2754841"/>
          </a:xfrm>
        </p:grpSpPr>
        <p:pic>
          <p:nvPicPr>
            <p:cNvPr id="29" name="图片 28" descr="电脑">
              <a:extLst>
                <a:ext uri="{FF2B5EF4-FFF2-40B4-BE49-F238E27FC236}">
                  <a16:creationId xmlns:a16="http://schemas.microsoft.com/office/drawing/2014/main" id="{DD07541C-9020-48C0-87EB-BCAC2DCD9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81857" y="3507087"/>
              <a:ext cx="3058592" cy="2485106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3A1538B8-4B9A-4008-BA16-0A192135B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023" t="3790" r="6716" b="4518"/>
            <a:stretch/>
          </p:blipFill>
          <p:spPr>
            <a:xfrm>
              <a:off x="8643401" y="3612107"/>
              <a:ext cx="2911147" cy="1751510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8C4BB13-443F-41C5-9538-4FD62E793B2A}"/>
                </a:ext>
              </a:extLst>
            </p:cNvPr>
            <p:cNvSpPr txBox="1"/>
            <p:nvPr/>
          </p:nvSpPr>
          <p:spPr>
            <a:xfrm>
              <a:off x="8633219" y="5954151"/>
              <a:ext cx="29111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算法效果展示</a:t>
              </a:r>
              <a:endParaRPr lang="zh-CN" altLang="en-US" sz="1400">
                <a:solidFill>
                  <a:srgbClr val="333333"/>
                </a:solidFill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209BFEA-C9AC-4847-B2C2-34FC16179723}"/>
              </a:ext>
            </a:extLst>
          </p:cNvPr>
          <p:cNvGrpSpPr/>
          <p:nvPr/>
        </p:nvGrpSpPr>
        <p:grpSpPr>
          <a:xfrm>
            <a:off x="739517" y="1014880"/>
            <a:ext cx="10886676" cy="693929"/>
            <a:chOff x="402775" y="1199686"/>
            <a:chExt cx="9642761" cy="987889"/>
          </a:xfrm>
        </p:grpSpPr>
        <p:sp>
          <p:nvSpPr>
            <p:cNvPr id="41" name="箭头: 五边形 40">
              <a:extLst>
                <a:ext uri="{FF2B5EF4-FFF2-40B4-BE49-F238E27FC236}">
                  <a16:creationId xmlns:a16="http://schemas.microsoft.com/office/drawing/2014/main" id="{8A32F6F0-6620-4EB4-BF8F-DEF39F5DF024}"/>
                </a:ext>
              </a:extLst>
            </p:cNvPr>
            <p:cNvSpPr/>
            <p:nvPr/>
          </p:nvSpPr>
          <p:spPr>
            <a:xfrm>
              <a:off x="402775" y="1199688"/>
              <a:ext cx="1928553" cy="980902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实时识别</a:t>
              </a:r>
            </a:p>
          </p:txBody>
        </p:sp>
        <p:sp>
          <p:nvSpPr>
            <p:cNvPr id="42" name="箭头: V 形 41">
              <a:extLst>
                <a:ext uri="{FF2B5EF4-FFF2-40B4-BE49-F238E27FC236}">
                  <a16:creationId xmlns:a16="http://schemas.microsoft.com/office/drawing/2014/main" id="{E3E4BE09-D580-482C-94F1-91F738288F92}"/>
                </a:ext>
              </a:extLst>
            </p:cNvPr>
            <p:cNvSpPr/>
            <p:nvPr/>
          </p:nvSpPr>
          <p:spPr>
            <a:xfrm>
              <a:off x="6188431" y="1199686"/>
              <a:ext cx="1928553" cy="980900"/>
            </a:xfrm>
            <a:prstGeom prst="chevron">
              <a:avLst/>
            </a:prstGeom>
            <a:solidFill>
              <a:srgbClr val="DFB9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rgbClr val="0F0F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形态计算</a:t>
              </a:r>
            </a:p>
          </p:txBody>
        </p:sp>
        <p:sp>
          <p:nvSpPr>
            <p:cNvPr id="43" name="箭头: V 形 42">
              <a:extLst>
                <a:ext uri="{FF2B5EF4-FFF2-40B4-BE49-F238E27FC236}">
                  <a16:creationId xmlns:a16="http://schemas.microsoft.com/office/drawing/2014/main" id="{566DA528-CCAE-48DA-BF29-1F441F200597}"/>
                </a:ext>
              </a:extLst>
            </p:cNvPr>
            <p:cNvSpPr/>
            <p:nvPr/>
          </p:nvSpPr>
          <p:spPr>
            <a:xfrm>
              <a:off x="4259879" y="1206673"/>
              <a:ext cx="1928553" cy="980902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目标检测</a:t>
              </a:r>
            </a:p>
          </p:txBody>
        </p:sp>
        <p:sp>
          <p:nvSpPr>
            <p:cNvPr id="44" name="箭头: V 形 43">
              <a:extLst>
                <a:ext uri="{FF2B5EF4-FFF2-40B4-BE49-F238E27FC236}">
                  <a16:creationId xmlns:a16="http://schemas.microsoft.com/office/drawing/2014/main" id="{5E29D6A0-810C-4AD3-AFE6-BB192F2B009A}"/>
                </a:ext>
              </a:extLst>
            </p:cNvPr>
            <p:cNvSpPr/>
            <p:nvPr/>
          </p:nvSpPr>
          <p:spPr>
            <a:xfrm>
              <a:off x="2331326" y="1199688"/>
              <a:ext cx="1928553" cy="980901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ResNeSt</a:t>
              </a:r>
              <a:endParaRPr lang="zh-CN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箭头: V 形 44">
              <a:extLst>
                <a:ext uri="{FF2B5EF4-FFF2-40B4-BE49-F238E27FC236}">
                  <a16:creationId xmlns:a16="http://schemas.microsoft.com/office/drawing/2014/main" id="{4D3BD19D-AA1A-45D6-92B1-0CF73EECAF3E}"/>
                </a:ext>
              </a:extLst>
            </p:cNvPr>
            <p:cNvSpPr/>
            <p:nvPr/>
          </p:nvSpPr>
          <p:spPr>
            <a:xfrm>
              <a:off x="8116983" y="1199688"/>
              <a:ext cx="1928553" cy="980902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分布式存储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91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87860B3-457A-436B-BC39-BA055F5A74A5}"/>
              </a:ext>
            </a:extLst>
          </p:cNvPr>
          <p:cNvGrpSpPr/>
          <p:nvPr/>
        </p:nvGrpSpPr>
        <p:grpSpPr>
          <a:xfrm>
            <a:off x="-402290" y="242583"/>
            <a:ext cx="1069058" cy="370275"/>
            <a:chOff x="-712922" y="-1"/>
            <a:chExt cx="2542884" cy="890040"/>
          </a:xfrm>
          <a:solidFill>
            <a:schemeClr val="bg1"/>
          </a:solidFill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E84CA77-2C86-4FF4-AC09-F95FE60D39F6}"/>
                </a:ext>
              </a:extLst>
            </p:cNvPr>
            <p:cNvSpPr/>
            <p:nvPr/>
          </p:nvSpPr>
          <p:spPr>
            <a:xfrm flipV="1">
              <a:off x="-712922" y="-1"/>
              <a:ext cx="2302733" cy="890039"/>
            </a:xfrm>
            <a:prstGeom prst="parallelogram">
              <a:avLst>
                <a:gd name="adj" fmla="val 525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8F308655-E59E-49DA-9DA2-C2E5EC33ECA8}"/>
                </a:ext>
              </a:extLst>
            </p:cNvPr>
            <p:cNvSpPr/>
            <p:nvPr/>
          </p:nvSpPr>
          <p:spPr>
            <a:xfrm flipV="1">
              <a:off x="1225675" y="0"/>
              <a:ext cx="604287" cy="890039"/>
            </a:xfrm>
            <a:custGeom>
              <a:avLst/>
              <a:gdLst>
                <a:gd name="connsiteX0" fmla="*/ 0 w 604287"/>
                <a:gd name="connsiteY0" fmla="*/ 890039 h 890039"/>
                <a:gd name="connsiteX1" fmla="*/ 136901 w 604287"/>
                <a:gd name="connsiteY1" fmla="*/ 890039 h 890039"/>
                <a:gd name="connsiteX2" fmla="*/ 604287 w 604287"/>
                <a:gd name="connsiteY2" fmla="*/ 0 h 890039"/>
                <a:gd name="connsiteX3" fmla="*/ 467386 w 604287"/>
                <a:gd name="connsiteY3" fmla="*/ 0 h 89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287" h="890039">
                  <a:moveTo>
                    <a:pt x="0" y="890039"/>
                  </a:moveTo>
                  <a:lnTo>
                    <a:pt x="136901" y="890039"/>
                  </a:lnTo>
                  <a:lnTo>
                    <a:pt x="604287" y="0"/>
                  </a:lnTo>
                  <a:lnTo>
                    <a:pt x="46738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文本框 1">
            <a:extLst>
              <a:ext uri="{FF2B5EF4-FFF2-40B4-BE49-F238E27FC236}">
                <a16:creationId xmlns:a16="http://schemas.microsoft.com/office/drawing/2014/main" id="{DCE98BD9-CF77-4212-9929-10FC4E76C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06" y="228434"/>
            <a:ext cx="29562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技术实现与亮点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技术亮点</a:t>
            </a:r>
            <a:endParaRPr lang="en-US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05D9A5-FA3D-4619-A213-375197EC66F6}"/>
              </a:ext>
            </a:extLst>
          </p:cNvPr>
          <p:cNvSpPr/>
          <p:nvPr/>
        </p:nvSpPr>
        <p:spPr>
          <a:xfrm rot="5400000">
            <a:off x="3400491" y="-1977706"/>
            <a:ext cx="5526478" cy="1119584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网络架构图">
            <a:extLst>
              <a:ext uri="{FF2B5EF4-FFF2-40B4-BE49-F238E27FC236}">
                <a16:creationId xmlns:a16="http://schemas.microsoft.com/office/drawing/2014/main" id="{A396DC14-6616-4027-9249-23DBB5243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755" y="2761280"/>
            <a:ext cx="7926308" cy="377345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E74386C-41F3-4D24-9225-6A434735FA7A}"/>
              </a:ext>
            </a:extLst>
          </p:cNvPr>
          <p:cNvSpPr txBox="1"/>
          <p:nvPr/>
        </p:nvSpPr>
        <p:spPr>
          <a:xfrm>
            <a:off x="2254937" y="1852758"/>
            <a:ext cx="7366119" cy="787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分布式服务器集群架构，将需要处理的大批量数据分散到不同服务器上去执行，</a:t>
            </a:r>
          </a:p>
          <a:p>
            <a:pPr algn="ctr">
              <a:lnSpc>
                <a:spcPct val="150000"/>
              </a:lnSpc>
            </a:pPr>
            <a:r>
              <a:rPr lang="zh-CN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以缩短单个任务的执行时间提高服务器吞吐量和性能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D925DAE-42C8-4385-AD3A-FE69C2B67538}"/>
              </a:ext>
            </a:extLst>
          </p:cNvPr>
          <p:cNvSpPr txBox="1"/>
          <p:nvPr/>
        </p:nvSpPr>
        <p:spPr>
          <a:xfrm>
            <a:off x="7745158" y="4045973"/>
            <a:ext cx="19588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5"/>
                </a:solidFill>
              </a:rPr>
              <a:t>算法服务器群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19374CB-2A18-420D-B62F-0897DAF46BC8}"/>
              </a:ext>
            </a:extLst>
          </p:cNvPr>
          <p:cNvGrpSpPr/>
          <p:nvPr/>
        </p:nvGrpSpPr>
        <p:grpSpPr>
          <a:xfrm>
            <a:off x="739517" y="1014880"/>
            <a:ext cx="10886676" cy="693929"/>
            <a:chOff x="402775" y="1199686"/>
            <a:chExt cx="9642761" cy="987889"/>
          </a:xfrm>
        </p:grpSpPr>
        <p:sp>
          <p:nvSpPr>
            <p:cNvPr id="27" name="箭头: 五边形 26">
              <a:extLst>
                <a:ext uri="{FF2B5EF4-FFF2-40B4-BE49-F238E27FC236}">
                  <a16:creationId xmlns:a16="http://schemas.microsoft.com/office/drawing/2014/main" id="{008CEE47-9B67-4ACC-9EEE-61CF7667B11B}"/>
                </a:ext>
              </a:extLst>
            </p:cNvPr>
            <p:cNvSpPr/>
            <p:nvPr/>
          </p:nvSpPr>
          <p:spPr>
            <a:xfrm>
              <a:off x="402775" y="1199688"/>
              <a:ext cx="1928553" cy="980902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实时识别</a:t>
              </a:r>
            </a:p>
          </p:txBody>
        </p:sp>
        <p:sp>
          <p:nvSpPr>
            <p:cNvPr id="29" name="箭头: V 形 28">
              <a:extLst>
                <a:ext uri="{FF2B5EF4-FFF2-40B4-BE49-F238E27FC236}">
                  <a16:creationId xmlns:a16="http://schemas.microsoft.com/office/drawing/2014/main" id="{ED521B7E-AD0B-4775-8EF4-45D7895B3BFF}"/>
                </a:ext>
              </a:extLst>
            </p:cNvPr>
            <p:cNvSpPr/>
            <p:nvPr/>
          </p:nvSpPr>
          <p:spPr>
            <a:xfrm>
              <a:off x="6188431" y="1199686"/>
              <a:ext cx="1928553" cy="980900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形态计算</a:t>
              </a:r>
            </a:p>
          </p:txBody>
        </p:sp>
        <p:sp>
          <p:nvSpPr>
            <p:cNvPr id="30" name="箭头: V 形 29">
              <a:extLst>
                <a:ext uri="{FF2B5EF4-FFF2-40B4-BE49-F238E27FC236}">
                  <a16:creationId xmlns:a16="http://schemas.microsoft.com/office/drawing/2014/main" id="{AC709DD3-2FC7-42AB-9A96-5628FA24E1F8}"/>
                </a:ext>
              </a:extLst>
            </p:cNvPr>
            <p:cNvSpPr/>
            <p:nvPr/>
          </p:nvSpPr>
          <p:spPr>
            <a:xfrm>
              <a:off x="4259879" y="1206673"/>
              <a:ext cx="1928553" cy="980902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目标检测</a:t>
              </a:r>
            </a:p>
          </p:txBody>
        </p:sp>
        <p:sp>
          <p:nvSpPr>
            <p:cNvPr id="31" name="箭头: V 形 30">
              <a:extLst>
                <a:ext uri="{FF2B5EF4-FFF2-40B4-BE49-F238E27FC236}">
                  <a16:creationId xmlns:a16="http://schemas.microsoft.com/office/drawing/2014/main" id="{5A416700-BB4A-40BA-AB27-D3381EAF7D1D}"/>
                </a:ext>
              </a:extLst>
            </p:cNvPr>
            <p:cNvSpPr/>
            <p:nvPr/>
          </p:nvSpPr>
          <p:spPr>
            <a:xfrm>
              <a:off x="2331326" y="1199688"/>
              <a:ext cx="1928553" cy="980901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ResNeSt</a:t>
              </a:r>
              <a:endParaRPr lang="zh-CN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箭头: V 形 31">
              <a:extLst>
                <a:ext uri="{FF2B5EF4-FFF2-40B4-BE49-F238E27FC236}">
                  <a16:creationId xmlns:a16="http://schemas.microsoft.com/office/drawing/2014/main" id="{4BBFB4DD-D0B4-4CF2-A262-289F322067AF}"/>
                </a:ext>
              </a:extLst>
            </p:cNvPr>
            <p:cNvSpPr/>
            <p:nvPr/>
          </p:nvSpPr>
          <p:spPr>
            <a:xfrm>
              <a:off x="8116983" y="1199688"/>
              <a:ext cx="1928553" cy="980902"/>
            </a:xfrm>
            <a:prstGeom prst="chevron">
              <a:avLst/>
            </a:prstGeom>
            <a:solidFill>
              <a:srgbClr val="DFB9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rgbClr val="0F0F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分布式存储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740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87860B3-457A-436B-BC39-BA055F5A74A5}"/>
              </a:ext>
            </a:extLst>
          </p:cNvPr>
          <p:cNvGrpSpPr/>
          <p:nvPr/>
        </p:nvGrpSpPr>
        <p:grpSpPr>
          <a:xfrm>
            <a:off x="-402290" y="242583"/>
            <a:ext cx="1069058" cy="370275"/>
            <a:chOff x="-712922" y="-1"/>
            <a:chExt cx="2542884" cy="890040"/>
          </a:xfrm>
          <a:solidFill>
            <a:schemeClr val="bg1"/>
          </a:solidFill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E84CA77-2C86-4FF4-AC09-F95FE60D39F6}"/>
                </a:ext>
              </a:extLst>
            </p:cNvPr>
            <p:cNvSpPr/>
            <p:nvPr/>
          </p:nvSpPr>
          <p:spPr>
            <a:xfrm flipV="1">
              <a:off x="-712922" y="-1"/>
              <a:ext cx="2302733" cy="890039"/>
            </a:xfrm>
            <a:prstGeom prst="parallelogram">
              <a:avLst>
                <a:gd name="adj" fmla="val 525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8F308655-E59E-49DA-9DA2-C2E5EC33ECA8}"/>
                </a:ext>
              </a:extLst>
            </p:cNvPr>
            <p:cNvSpPr/>
            <p:nvPr/>
          </p:nvSpPr>
          <p:spPr>
            <a:xfrm flipV="1">
              <a:off x="1225675" y="0"/>
              <a:ext cx="604287" cy="890039"/>
            </a:xfrm>
            <a:custGeom>
              <a:avLst/>
              <a:gdLst>
                <a:gd name="connsiteX0" fmla="*/ 0 w 604287"/>
                <a:gd name="connsiteY0" fmla="*/ 890039 h 890039"/>
                <a:gd name="connsiteX1" fmla="*/ 136901 w 604287"/>
                <a:gd name="connsiteY1" fmla="*/ 890039 h 890039"/>
                <a:gd name="connsiteX2" fmla="*/ 604287 w 604287"/>
                <a:gd name="connsiteY2" fmla="*/ 0 h 890039"/>
                <a:gd name="connsiteX3" fmla="*/ 467386 w 604287"/>
                <a:gd name="connsiteY3" fmla="*/ 0 h 89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287" h="890039">
                  <a:moveTo>
                    <a:pt x="0" y="890039"/>
                  </a:moveTo>
                  <a:lnTo>
                    <a:pt x="136901" y="890039"/>
                  </a:lnTo>
                  <a:lnTo>
                    <a:pt x="604287" y="0"/>
                  </a:lnTo>
                  <a:lnTo>
                    <a:pt x="46738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文本框 1">
            <a:extLst>
              <a:ext uri="{FF2B5EF4-FFF2-40B4-BE49-F238E27FC236}">
                <a16:creationId xmlns:a16="http://schemas.microsoft.com/office/drawing/2014/main" id="{DCE98BD9-CF77-4212-9929-10FC4E76C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06" y="228434"/>
            <a:ext cx="29562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技术实现与亮点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算法优势</a:t>
            </a:r>
            <a:endParaRPr lang="en-US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05D9A5-FA3D-4619-A213-375197EC66F6}"/>
              </a:ext>
            </a:extLst>
          </p:cNvPr>
          <p:cNvSpPr/>
          <p:nvPr/>
        </p:nvSpPr>
        <p:spPr>
          <a:xfrm rot="5400000">
            <a:off x="3400491" y="-1977706"/>
            <a:ext cx="5526478" cy="1119584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C2EF8B5-1A9B-4341-BF00-9AC240FC9059}"/>
              </a:ext>
            </a:extLst>
          </p:cNvPr>
          <p:cNvCxnSpPr/>
          <p:nvPr/>
        </p:nvCxnSpPr>
        <p:spPr>
          <a:xfrm>
            <a:off x="650993" y="1736981"/>
            <a:ext cx="5400000" cy="0"/>
          </a:xfrm>
          <a:prstGeom prst="line">
            <a:avLst/>
          </a:prstGeom>
          <a:ln w="6350">
            <a:solidFill>
              <a:srgbClr val="D19A63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BF77A1A-59FF-4069-9385-54CF9710CB9B}"/>
              </a:ext>
            </a:extLst>
          </p:cNvPr>
          <p:cNvCxnSpPr/>
          <p:nvPr/>
        </p:nvCxnSpPr>
        <p:spPr>
          <a:xfrm>
            <a:off x="5519993" y="1736981"/>
            <a:ext cx="3456384" cy="0"/>
          </a:xfrm>
          <a:prstGeom prst="line">
            <a:avLst/>
          </a:prstGeom>
          <a:ln w="6350">
            <a:solidFill>
              <a:srgbClr val="D19A63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49375D04-F184-4286-98E9-5DF7E45878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3886" y="3714003"/>
            <a:ext cx="2391477" cy="26665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2479D4C-CB71-4F12-B21C-33CD39191E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68" y="1911395"/>
            <a:ext cx="8368513" cy="418425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94EE639-158F-44F6-9BB4-471A491DF9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7916" y="930926"/>
            <a:ext cx="2688277" cy="27830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9546BC-A51F-4542-AD09-830175AAB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5363" y="2179608"/>
            <a:ext cx="256290" cy="68417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228D8C0-0528-4754-891B-DF2E4AA18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3297" y="3371919"/>
            <a:ext cx="256290" cy="684172"/>
          </a:xfrm>
          <a:prstGeom prst="rect">
            <a:avLst/>
          </a:prstGeom>
        </p:spPr>
      </p:pic>
      <p:sp>
        <p:nvSpPr>
          <p:cNvPr id="29" name="Text Box 42">
            <a:extLst>
              <a:ext uri="{FF2B5EF4-FFF2-40B4-BE49-F238E27FC236}">
                <a16:creationId xmlns:a16="http://schemas.microsoft.com/office/drawing/2014/main" id="{67B0A7BB-A79E-4816-9FB5-B4F2841D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113" y="853750"/>
            <a:ext cx="228940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defTabSz="1218565">
              <a:defRPr sz="4800"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宋体" panose="02010600030101010101" pitchFamily="2" charset="-122"/>
              </a:defRPr>
            </a:lvl1pPr>
          </a:lstStyle>
          <a:p>
            <a:r>
              <a:rPr lang="en-US" altLang="zh-CN" sz="5400">
                <a:solidFill>
                  <a:srgbClr val="333333"/>
                </a:solidFill>
                <a:effectLst/>
              </a:rPr>
              <a:t>99.95%</a:t>
            </a:r>
            <a:endParaRPr lang="zh-CN" altLang="zh-CN" sz="5400">
              <a:solidFill>
                <a:srgbClr val="333333"/>
              </a:solidFill>
              <a:effectLst/>
            </a:endParaRPr>
          </a:p>
        </p:txBody>
      </p:sp>
      <p:sp>
        <p:nvSpPr>
          <p:cNvPr id="30" name="Rectangle 43">
            <a:extLst>
              <a:ext uri="{FF2B5EF4-FFF2-40B4-BE49-F238E27FC236}">
                <a16:creationId xmlns:a16="http://schemas.microsoft.com/office/drawing/2014/main" id="{0FF25A6D-D72A-4AC1-96F0-D9066C2E9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175" y="1319226"/>
            <a:ext cx="1435457" cy="295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Accuarcy/</a:t>
            </a:r>
            <a:r>
              <a:rPr lang="zh-CN" altLang="en-US" sz="12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准确率</a:t>
            </a:r>
            <a:endParaRPr lang="zh-CN" altLang="en-US" sz="105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Text Box 47">
            <a:extLst>
              <a:ext uri="{FF2B5EF4-FFF2-40B4-BE49-F238E27FC236}">
                <a16:creationId xmlns:a16="http://schemas.microsoft.com/office/drawing/2014/main" id="{0BB17B3B-3EEA-4DB7-B336-4F9A2BEFE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3811" y="853750"/>
            <a:ext cx="21419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defTabSz="1218565">
              <a:defRPr sz="6000"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宋体" panose="02010600030101010101" pitchFamily="2" charset="-122"/>
              </a:defRPr>
            </a:lvl1pPr>
          </a:lstStyle>
          <a:p>
            <a:r>
              <a:rPr lang="en-US" altLang="zh-CN" sz="5400">
                <a:solidFill>
                  <a:srgbClr val="333333"/>
                </a:solidFill>
                <a:effectLst/>
              </a:rPr>
              <a:t>0.0043</a:t>
            </a:r>
          </a:p>
        </p:txBody>
      </p:sp>
      <p:sp>
        <p:nvSpPr>
          <p:cNvPr id="32" name="Rectangle 48">
            <a:extLst>
              <a:ext uri="{FF2B5EF4-FFF2-40B4-BE49-F238E27FC236}">
                <a16:creationId xmlns:a16="http://schemas.microsoft.com/office/drawing/2014/main" id="{382DF9B4-AB27-4EEB-838C-B1803B2D0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527" y="1315157"/>
            <a:ext cx="1015021" cy="29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Loss/</a:t>
            </a:r>
            <a:r>
              <a:rPr lang="zh-CN" altLang="en-US" sz="12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损失</a:t>
            </a:r>
          </a:p>
        </p:txBody>
      </p:sp>
      <p:sp>
        <p:nvSpPr>
          <p:cNvPr id="35" name="Text Box 52">
            <a:extLst>
              <a:ext uri="{FF2B5EF4-FFF2-40B4-BE49-F238E27FC236}">
                <a16:creationId xmlns:a16="http://schemas.microsoft.com/office/drawing/2014/main" id="{26ACEBFB-8E34-4259-A421-184682E17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0749" y="857561"/>
            <a:ext cx="55976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defTabSz="1218565">
              <a:defRPr sz="6000">
                <a:blipFill>
                  <a:blip r:embed="rId7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宋体" panose="02010600030101010101" pitchFamily="2" charset="-122"/>
              </a:defRPr>
            </a:lvl1pPr>
          </a:lstStyle>
          <a:p>
            <a:r>
              <a:rPr lang="en-US" altLang="zh-CN" sz="5400">
                <a:solidFill>
                  <a:srgbClr val="333333"/>
                </a:solidFill>
                <a:effectLst/>
              </a:rPr>
              <a:t>9</a:t>
            </a:r>
            <a:endParaRPr lang="zh-CN" altLang="zh-CN" sz="5400">
              <a:solidFill>
                <a:srgbClr val="333333"/>
              </a:solidFill>
              <a:effectLst/>
            </a:endParaRPr>
          </a:p>
        </p:txBody>
      </p:sp>
      <p:sp>
        <p:nvSpPr>
          <p:cNvPr id="36" name="Rectangle 53">
            <a:extLst>
              <a:ext uri="{FF2B5EF4-FFF2-40B4-BE49-F238E27FC236}">
                <a16:creationId xmlns:a16="http://schemas.microsoft.com/office/drawing/2014/main" id="{46F5E322-55D0-4ED7-891E-CAFFCC2E6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980" y="1319502"/>
            <a:ext cx="1275764" cy="29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Types/</a:t>
            </a:r>
            <a:r>
              <a:rPr lang="zh-CN" altLang="en-US" sz="12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识别种类</a:t>
            </a:r>
          </a:p>
        </p:txBody>
      </p:sp>
    </p:spTree>
    <p:extLst>
      <p:ext uri="{BB962C8B-B14F-4D97-AF65-F5344CB8AC3E}">
        <p14:creationId xmlns:p14="http://schemas.microsoft.com/office/powerpoint/2010/main" val="191873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87860B3-457A-436B-BC39-BA055F5A74A5}"/>
              </a:ext>
            </a:extLst>
          </p:cNvPr>
          <p:cNvGrpSpPr/>
          <p:nvPr/>
        </p:nvGrpSpPr>
        <p:grpSpPr>
          <a:xfrm>
            <a:off x="-402290" y="242583"/>
            <a:ext cx="1069058" cy="370275"/>
            <a:chOff x="-712922" y="-1"/>
            <a:chExt cx="2542884" cy="890040"/>
          </a:xfrm>
          <a:solidFill>
            <a:schemeClr val="bg1"/>
          </a:solidFill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E84CA77-2C86-4FF4-AC09-F95FE60D39F6}"/>
                </a:ext>
              </a:extLst>
            </p:cNvPr>
            <p:cNvSpPr/>
            <p:nvPr/>
          </p:nvSpPr>
          <p:spPr>
            <a:xfrm flipV="1">
              <a:off x="-712922" y="-1"/>
              <a:ext cx="2302733" cy="890039"/>
            </a:xfrm>
            <a:prstGeom prst="parallelogram">
              <a:avLst>
                <a:gd name="adj" fmla="val 525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8F308655-E59E-49DA-9DA2-C2E5EC33ECA8}"/>
                </a:ext>
              </a:extLst>
            </p:cNvPr>
            <p:cNvSpPr/>
            <p:nvPr/>
          </p:nvSpPr>
          <p:spPr>
            <a:xfrm flipV="1">
              <a:off x="1225675" y="0"/>
              <a:ext cx="604287" cy="890039"/>
            </a:xfrm>
            <a:custGeom>
              <a:avLst/>
              <a:gdLst>
                <a:gd name="connsiteX0" fmla="*/ 0 w 604287"/>
                <a:gd name="connsiteY0" fmla="*/ 890039 h 890039"/>
                <a:gd name="connsiteX1" fmla="*/ 136901 w 604287"/>
                <a:gd name="connsiteY1" fmla="*/ 890039 h 890039"/>
                <a:gd name="connsiteX2" fmla="*/ 604287 w 604287"/>
                <a:gd name="connsiteY2" fmla="*/ 0 h 890039"/>
                <a:gd name="connsiteX3" fmla="*/ 467386 w 604287"/>
                <a:gd name="connsiteY3" fmla="*/ 0 h 89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287" h="890039">
                  <a:moveTo>
                    <a:pt x="0" y="890039"/>
                  </a:moveTo>
                  <a:lnTo>
                    <a:pt x="136901" y="890039"/>
                  </a:lnTo>
                  <a:lnTo>
                    <a:pt x="604287" y="0"/>
                  </a:lnTo>
                  <a:lnTo>
                    <a:pt x="46738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文本框 1">
            <a:extLst>
              <a:ext uri="{FF2B5EF4-FFF2-40B4-BE49-F238E27FC236}">
                <a16:creationId xmlns:a16="http://schemas.microsoft.com/office/drawing/2014/main" id="{DCE98BD9-CF77-4212-9929-10FC4E76C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06" y="228434"/>
            <a:ext cx="29562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技术实现与亮点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功能亮点</a:t>
            </a:r>
            <a:endParaRPr lang="en-US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05D9A5-FA3D-4619-A213-375197EC66F6}"/>
              </a:ext>
            </a:extLst>
          </p:cNvPr>
          <p:cNvSpPr/>
          <p:nvPr/>
        </p:nvSpPr>
        <p:spPr>
          <a:xfrm rot="5400000">
            <a:off x="3400491" y="-1977706"/>
            <a:ext cx="5526478" cy="1119584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752A22B-F7B9-4793-AC88-D8827D0820A6}"/>
              </a:ext>
            </a:extLst>
          </p:cNvPr>
          <p:cNvGrpSpPr/>
          <p:nvPr/>
        </p:nvGrpSpPr>
        <p:grpSpPr>
          <a:xfrm>
            <a:off x="3960026" y="2662359"/>
            <a:ext cx="1614298" cy="3451300"/>
            <a:chOff x="3280678" y="1722897"/>
            <a:chExt cx="1614298" cy="3451300"/>
          </a:xfrm>
        </p:grpSpPr>
        <p:grpSp>
          <p:nvGrpSpPr>
            <p:cNvPr id="13" name="Group 65">
              <a:extLst>
                <a:ext uri="{FF2B5EF4-FFF2-40B4-BE49-F238E27FC236}">
                  <a16:creationId xmlns:a16="http://schemas.microsoft.com/office/drawing/2014/main" id="{AAA203B1-8FF0-43CE-AFE2-A021E87E074F}"/>
                </a:ext>
              </a:extLst>
            </p:cNvPr>
            <p:cNvGrpSpPr/>
            <p:nvPr/>
          </p:nvGrpSpPr>
          <p:grpSpPr>
            <a:xfrm>
              <a:off x="3280678" y="1722897"/>
              <a:ext cx="1614298" cy="3451300"/>
              <a:chOff x="0" y="0"/>
              <a:chExt cx="950" cy="2029"/>
            </a:xfrm>
          </p:grpSpPr>
          <p:sp>
            <p:nvSpPr>
              <p:cNvPr id="15" name="Freeform 66">
                <a:extLst>
                  <a:ext uri="{FF2B5EF4-FFF2-40B4-BE49-F238E27FC236}">
                    <a16:creationId xmlns:a16="http://schemas.microsoft.com/office/drawing/2014/main" id="{13041F5D-3C76-421D-886F-28CB2A36B1FB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950" cy="2029"/>
              </a:xfrm>
              <a:custGeom>
                <a:avLst/>
                <a:gdLst>
                  <a:gd name="T0" fmla="*/ 429 w 508"/>
                  <a:gd name="T1" fmla="*/ 1085 h 1085"/>
                  <a:gd name="T2" fmla="*/ 507 w 508"/>
                  <a:gd name="T3" fmla="*/ 1006 h 1085"/>
                  <a:gd name="T4" fmla="*/ 508 w 508"/>
                  <a:gd name="T5" fmla="*/ 79 h 1085"/>
                  <a:gd name="T6" fmla="*/ 429 w 508"/>
                  <a:gd name="T7" fmla="*/ 0 h 1085"/>
                  <a:gd name="T8" fmla="*/ 79 w 508"/>
                  <a:gd name="T9" fmla="*/ 0 h 1085"/>
                  <a:gd name="T10" fmla="*/ 1 w 508"/>
                  <a:gd name="T11" fmla="*/ 79 h 1085"/>
                  <a:gd name="T12" fmla="*/ 0 w 508"/>
                  <a:gd name="T13" fmla="*/ 1006 h 1085"/>
                  <a:gd name="T14" fmla="*/ 79 w 508"/>
                  <a:gd name="T15" fmla="*/ 1085 h 1085"/>
                  <a:gd name="T16" fmla="*/ 429 w 508"/>
                  <a:gd name="T17" fmla="*/ 1085 h 1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8" h="1085">
                    <a:moveTo>
                      <a:pt x="429" y="1085"/>
                    </a:moveTo>
                    <a:cubicBezTo>
                      <a:pt x="472" y="1085"/>
                      <a:pt x="507" y="1050"/>
                      <a:pt x="507" y="1006"/>
                    </a:cubicBezTo>
                    <a:cubicBezTo>
                      <a:pt x="508" y="79"/>
                      <a:pt x="508" y="79"/>
                      <a:pt x="508" y="79"/>
                    </a:cubicBezTo>
                    <a:cubicBezTo>
                      <a:pt x="508" y="36"/>
                      <a:pt x="472" y="0"/>
                      <a:pt x="42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36" y="0"/>
                      <a:pt x="1" y="36"/>
                      <a:pt x="1" y="79"/>
                    </a:cubicBezTo>
                    <a:cubicBezTo>
                      <a:pt x="0" y="1006"/>
                      <a:pt x="0" y="1006"/>
                      <a:pt x="0" y="1006"/>
                    </a:cubicBezTo>
                    <a:cubicBezTo>
                      <a:pt x="0" y="1050"/>
                      <a:pt x="36" y="1085"/>
                      <a:pt x="79" y="1085"/>
                    </a:cubicBezTo>
                    <a:cubicBezTo>
                      <a:pt x="429" y="1085"/>
                      <a:pt x="429" y="1085"/>
                      <a:pt x="429" y="1085"/>
                    </a:cubicBezTo>
                  </a:path>
                </a:pathLst>
              </a:custGeom>
              <a:solidFill>
                <a:srgbClr val="DFB992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16" name="Freeform 67">
                <a:extLst>
                  <a:ext uri="{FF2B5EF4-FFF2-40B4-BE49-F238E27FC236}">
                    <a16:creationId xmlns:a16="http://schemas.microsoft.com/office/drawing/2014/main" id="{B198C743-2328-4E91-8651-389B68AED3F8}"/>
                  </a:ext>
                </a:extLst>
              </p:cNvPr>
              <p:cNvSpPr/>
              <p:nvPr/>
            </p:nvSpPr>
            <p:spPr bwMode="auto">
              <a:xfrm>
                <a:off x="17" y="17"/>
                <a:ext cx="916" cy="1989"/>
              </a:xfrm>
              <a:custGeom>
                <a:avLst/>
                <a:gdLst>
                  <a:gd name="T0" fmla="*/ 420 w 490"/>
                  <a:gd name="T1" fmla="*/ 1067 h 1067"/>
                  <a:gd name="T2" fmla="*/ 490 w 490"/>
                  <a:gd name="T3" fmla="*/ 997 h 1067"/>
                  <a:gd name="T4" fmla="*/ 490 w 490"/>
                  <a:gd name="T5" fmla="*/ 70 h 1067"/>
                  <a:gd name="T6" fmla="*/ 420 w 490"/>
                  <a:gd name="T7" fmla="*/ 0 h 1067"/>
                  <a:gd name="T8" fmla="*/ 70 w 490"/>
                  <a:gd name="T9" fmla="*/ 0 h 1067"/>
                  <a:gd name="T10" fmla="*/ 0 w 490"/>
                  <a:gd name="T11" fmla="*/ 70 h 1067"/>
                  <a:gd name="T12" fmla="*/ 0 w 490"/>
                  <a:gd name="T13" fmla="*/ 997 h 1067"/>
                  <a:gd name="T14" fmla="*/ 70 w 490"/>
                  <a:gd name="T15" fmla="*/ 1067 h 1067"/>
                  <a:gd name="T16" fmla="*/ 420 w 490"/>
                  <a:gd name="T17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" h="1067">
                    <a:moveTo>
                      <a:pt x="420" y="1067"/>
                    </a:moveTo>
                    <a:cubicBezTo>
                      <a:pt x="458" y="1067"/>
                      <a:pt x="490" y="1036"/>
                      <a:pt x="490" y="997"/>
                    </a:cubicBezTo>
                    <a:cubicBezTo>
                      <a:pt x="490" y="70"/>
                      <a:pt x="490" y="70"/>
                      <a:pt x="490" y="70"/>
                    </a:cubicBezTo>
                    <a:cubicBezTo>
                      <a:pt x="490" y="31"/>
                      <a:pt x="459" y="0"/>
                      <a:pt x="42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2" y="0"/>
                      <a:pt x="0" y="31"/>
                      <a:pt x="0" y="70"/>
                    </a:cubicBezTo>
                    <a:cubicBezTo>
                      <a:pt x="0" y="997"/>
                      <a:pt x="0" y="997"/>
                      <a:pt x="0" y="997"/>
                    </a:cubicBezTo>
                    <a:cubicBezTo>
                      <a:pt x="0" y="1036"/>
                      <a:pt x="31" y="1067"/>
                      <a:pt x="70" y="1067"/>
                    </a:cubicBezTo>
                    <a:cubicBezTo>
                      <a:pt x="420" y="1067"/>
                      <a:pt x="420" y="1067"/>
                      <a:pt x="420" y="1067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17" name="Oval 68">
                <a:extLst>
                  <a:ext uri="{FF2B5EF4-FFF2-40B4-BE49-F238E27FC236}">
                    <a16:creationId xmlns:a16="http://schemas.microsoft.com/office/drawing/2014/main" id="{6FA0EFC2-3ACE-4409-AFFE-7C9E9BE3D6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" y="1790"/>
                <a:ext cx="168" cy="16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20" name="Rectangle 69" descr="20120802014555">
                <a:extLst>
                  <a:ext uri="{FF2B5EF4-FFF2-40B4-BE49-F238E27FC236}">
                    <a16:creationId xmlns:a16="http://schemas.microsoft.com/office/drawing/2014/main" id="{8B56AD4F-9A7A-44DA-917D-C4EE01B7F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" y="290"/>
                <a:ext cx="808" cy="1432"/>
              </a:xfrm>
              <a:prstGeom prst="rect">
                <a:avLst/>
              </a:prstGeom>
              <a:blipFill dpi="0"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21" name="Freeform 70">
                <a:extLst>
                  <a:ext uri="{FF2B5EF4-FFF2-40B4-BE49-F238E27FC236}">
                    <a16:creationId xmlns:a16="http://schemas.microsoft.com/office/drawing/2014/main" id="{ED7AF8D2-3D38-43BD-A879-852EECC253BD}"/>
                  </a:ext>
                </a:extLst>
              </p:cNvPr>
              <p:cNvSpPr/>
              <p:nvPr/>
            </p:nvSpPr>
            <p:spPr bwMode="auto">
              <a:xfrm>
                <a:off x="394" y="91"/>
                <a:ext cx="161" cy="21"/>
              </a:xfrm>
              <a:custGeom>
                <a:avLst/>
                <a:gdLst>
                  <a:gd name="T0" fmla="*/ 7 w 86"/>
                  <a:gd name="T1" fmla="*/ 11 h 11"/>
                  <a:gd name="T2" fmla="*/ 0 w 86"/>
                  <a:gd name="T3" fmla="*/ 6 h 11"/>
                  <a:gd name="T4" fmla="*/ 7 w 86"/>
                  <a:gd name="T5" fmla="*/ 0 h 11"/>
                  <a:gd name="T6" fmla="*/ 79 w 86"/>
                  <a:gd name="T7" fmla="*/ 0 h 11"/>
                  <a:gd name="T8" fmla="*/ 86 w 86"/>
                  <a:gd name="T9" fmla="*/ 6 h 11"/>
                  <a:gd name="T10" fmla="*/ 79 w 86"/>
                  <a:gd name="T11" fmla="*/ 11 h 11"/>
                  <a:gd name="T12" fmla="*/ 7 w 86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1">
                    <a:moveTo>
                      <a:pt x="7" y="11"/>
                    </a:move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3" y="0"/>
                      <a:pt x="86" y="3"/>
                      <a:pt x="86" y="6"/>
                    </a:cubicBezTo>
                    <a:cubicBezTo>
                      <a:pt x="86" y="9"/>
                      <a:pt x="83" y="11"/>
                      <a:pt x="79" y="11"/>
                    </a:cubicBezTo>
                    <a:lnTo>
                      <a:pt x="7" y="11"/>
                    </a:lnTo>
                    <a:close/>
                  </a:path>
                </a:pathLst>
              </a:custGeom>
              <a:solidFill>
                <a:srgbClr val="232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25" name="Rectangle 71">
                <a:extLst>
                  <a:ext uri="{FF2B5EF4-FFF2-40B4-BE49-F238E27FC236}">
                    <a16:creationId xmlns:a16="http://schemas.microsoft.com/office/drawing/2014/main" id="{4CC67A33-A53A-44BA-B93C-005118C290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" y="292"/>
                <a:ext cx="808" cy="1432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69F0B7A-526C-4D5A-AE52-62729A8A0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70"/>
            <a:stretch/>
          </p:blipFill>
          <p:spPr>
            <a:xfrm>
              <a:off x="3371986" y="1985940"/>
              <a:ext cx="1429981" cy="2668295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6ECB796-51EA-4601-8220-AC4E691FADAD}"/>
              </a:ext>
            </a:extLst>
          </p:cNvPr>
          <p:cNvGrpSpPr/>
          <p:nvPr/>
        </p:nvGrpSpPr>
        <p:grpSpPr>
          <a:xfrm>
            <a:off x="5951105" y="2680765"/>
            <a:ext cx="1614298" cy="3451300"/>
            <a:chOff x="1437377" y="1706502"/>
            <a:chExt cx="1614298" cy="3451300"/>
          </a:xfrm>
        </p:grpSpPr>
        <p:grpSp>
          <p:nvGrpSpPr>
            <p:cNvPr id="27" name="Group 65">
              <a:extLst>
                <a:ext uri="{FF2B5EF4-FFF2-40B4-BE49-F238E27FC236}">
                  <a16:creationId xmlns:a16="http://schemas.microsoft.com/office/drawing/2014/main" id="{D30B9C9A-78D9-4894-8005-1D797AF6D050}"/>
                </a:ext>
              </a:extLst>
            </p:cNvPr>
            <p:cNvGrpSpPr/>
            <p:nvPr/>
          </p:nvGrpSpPr>
          <p:grpSpPr>
            <a:xfrm>
              <a:off x="1437377" y="1706502"/>
              <a:ext cx="1614298" cy="3451300"/>
              <a:chOff x="0" y="0"/>
              <a:chExt cx="950" cy="2029"/>
            </a:xfrm>
          </p:grpSpPr>
          <p:sp>
            <p:nvSpPr>
              <p:cNvPr id="31" name="Freeform 66">
                <a:extLst>
                  <a:ext uri="{FF2B5EF4-FFF2-40B4-BE49-F238E27FC236}">
                    <a16:creationId xmlns:a16="http://schemas.microsoft.com/office/drawing/2014/main" id="{03CD2FA6-9BB4-4104-97AF-051824033C2A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950" cy="2029"/>
              </a:xfrm>
              <a:custGeom>
                <a:avLst/>
                <a:gdLst>
                  <a:gd name="T0" fmla="*/ 429 w 508"/>
                  <a:gd name="T1" fmla="*/ 1085 h 1085"/>
                  <a:gd name="T2" fmla="*/ 507 w 508"/>
                  <a:gd name="T3" fmla="*/ 1006 h 1085"/>
                  <a:gd name="T4" fmla="*/ 508 w 508"/>
                  <a:gd name="T5" fmla="*/ 79 h 1085"/>
                  <a:gd name="T6" fmla="*/ 429 w 508"/>
                  <a:gd name="T7" fmla="*/ 0 h 1085"/>
                  <a:gd name="T8" fmla="*/ 79 w 508"/>
                  <a:gd name="T9" fmla="*/ 0 h 1085"/>
                  <a:gd name="T10" fmla="*/ 1 w 508"/>
                  <a:gd name="T11" fmla="*/ 79 h 1085"/>
                  <a:gd name="T12" fmla="*/ 0 w 508"/>
                  <a:gd name="T13" fmla="*/ 1006 h 1085"/>
                  <a:gd name="T14" fmla="*/ 79 w 508"/>
                  <a:gd name="T15" fmla="*/ 1085 h 1085"/>
                  <a:gd name="T16" fmla="*/ 429 w 508"/>
                  <a:gd name="T17" fmla="*/ 1085 h 1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8" h="1085">
                    <a:moveTo>
                      <a:pt x="429" y="1085"/>
                    </a:moveTo>
                    <a:cubicBezTo>
                      <a:pt x="472" y="1085"/>
                      <a:pt x="507" y="1050"/>
                      <a:pt x="507" y="1006"/>
                    </a:cubicBezTo>
                    <a:cubicBezTo>
                      <a:pt x="508" y="79"/>
                      <a:pt x="508" y="79"/>
                      <a:pt x="508" y="79"/>
                    </a:cubicBezTo>
                    <a:cubicBezTo>
                      <a:pt x="508" y="36"/>
                      <a:pt x="472" y="0"/>
                      <a:pt x="42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36" y="0"/>
                      <a:pt x="1" y="36"/>
                      <a:pt x="1" y="79"/>
                    </a:cubicBezTo>
                    <a:cubicBezTo>
                      <a:pt x="0" y="1006"/>
                      <a:pt x="0" y="1006"/>
                      <a:pt x="0" y="1006"/>
                    </a:cubicBezTo>
                    <a:cubicBezTo>
                      <a:pt x="0" y="1050"/>
                      <a:pt x="36" y="1085"/>
                      <a:pt x="79" y="1085"/>
                    </a:cubicBezTo>
                    <a:cubicBezTo>
                      <a:pt x="429" y="1085"/>
                      <a:pt x="429" y="1085"/>
                      <a:pt x="429" y="1085"/>
                    </a:cubicBezTo>
                  </a:path>
                </a:pathLst>
              </a:custGeom>
              <a:solidFill>
                <a:srgbClr val="DFB992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32" name="Freeform 67">
                <a:extLst>
                  <a:ext uri="{FF2B5EF4-FFF2-40B4-BE49-F238E27FC236}">
                    <a16:creationId xmlns:a16="http://schemas.microsoft.com/office/drawing/2014/main" id="{CCAF4C21-AA2A-4F18-9245-AB90BC49E701}"/>
                  </a:ext>
                </a:extLst>
              </p:cNvPr>
              <p:cNvSpPr/>
              <p:nvPr/>
            </p:nvSpPr>
            <p:spPr bwMode="auto">
              <a:xfrm>
                <a:off x="17" y="17"/>
                <a:ext cx="916" cy="1995"/>
              </a:xfrm>
              <a:custGeom>
                <a:avLst/>
                <a:gdLst>
                  <a:gd name="T0" fmla="*/ 420 w 490"/>
                  <a:gd name="T1" fmla="*/ 1067 h 1067"/>
                  <a:gd name="T2" fmla="*/ 490 w 490"/>
                  <a:gd name="T3" fmla="*/ 997 h 1067"/>
                  <a:gd name="T4" fmla="*/ 490 w 490"/>
                  <a:gd name="T5" fmla="*/ 70 h 1067"/>
                  <a:gd name="T6" fmla="*/ 420 w 490"/>
                  <a:gd name="T7" fmla="*/ 0 h 1067"/>
                  <a:gd name="T8" fmla="*/ 70 w 490"/>
                  <a:gd name="T9" fmla="*/ 0 h 1067"/>
                  <a:gd name="T10" fmla="*/ 0 w 490"/>
                  <a:gd name="T11" fmla="*/ 70 h 1067"/>
                  <a:gd name="T12" fmla="*/ 0 w 490"/>
                  <a:gd name="T13" fmla="*/ 997 h 1067"/>
                  <a:gd name="T14" fmla="*/ 70 w 490"/>
                  <a:gd name="T15" fmla="*/ 1067 h 1067"/>
                  <a:gd name="T16" fmla="*/ 420 w 490"/>
                  <a:gd name="T17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" h="1067">
                    <a:moveTo>
                      <a:pt x="420" y="1067"/>
                    </a:moveTo>
                    <a:cubicBezTo>
                      <a:pt x="458" y="1067"/>
                      <a:pt x="490" y="1036"/>
                      <a:pt x="490" y="997"/>
                    </a:cubicBezTo>
                    <a:cubicBezTo>
                      <a:pt x="490" y="70"/>
                      <a:pt x="490" y="70"/>
                      <a:pt x="490" y="70"/>
                    </a:cubicBezTo>
                    <a:cubicBezTo>
                      <a:pt x="490" y="31"/>
                      <a:pt x="459" y="0"/>
                      <a:pt x="42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2" y="0"/>
                      <a:pt x="0" y="31"/>
                      <a:pt x="0" y="70"/>
                    </a:cubicBezTo>
                    <a:cubicBezTo>
                      <a:pt x="0" y="997"/>
                      <a:pt x="0" y="997"/>
                      <a:pt x="0" y="997"/>
                    </a:cubicBezTo>
                    <a:cubicBezTo>
                      <a:pt x="0" y="1036"/>
                      <a:pt x="31" y="1067"/>
                      <a:pt x="70" y="1067"/>
                    </a:cubicBezTo>
                    <a:cubicBezTo>
                      <a:pt x="420" y="1067"/>
                      <a:pt x="420" y="1067"/>
                      <a:pt x="420" y="1067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35" name="Oval 68">
                <a:extLst>
                  <a:ext uri="{FF2B5EF4-FFF2-40B4-BE49-F238E27FC236}">
                    <a16:creationId xmlns:a16="http://schemas.microsoft.com/office/drawing/2014/main" id="{F81BEFBE-9F9D-4D4A-BA7F-69DCE9EC22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" y="1790"/>
                <a:ext cx="168" cy="16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36" name="Rectangle 69" descr="20120802014555">
                <a:extLst>
                  <a:ext uri="{FF2B5EF4-FFF2-40B4-BE49-F238E27FC236}">
                    <a16:creationId xmlns:a16="http://schemas.microsoft.com/office/drawing/2014/main" id="{102F3FC4-6F8D-4F86-AEE3-0B6C2E9B6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" y="290"/>
                <a:ext cx="808" cy="1432"/>
              </a:xfrm>
              <a:prstGeom prst="rect">
                <a:avLst/>
              </a:prstGeom>
              <a:blipFill dpi="0"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C222BFF1-D28B-409A-9319-4C74C7533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" y="292"/>
                <a:ext cx="808" cy="1432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</p:grp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2D6B2038-4057-4030-9433-DFFBAB569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60"/>
            <a:stretch/>
          </p:blipFill>
          <p:spPr>
            <a:xfrm>
              <a:off x="1528685" y="2004785"/>
              <a:ext cx="1429981" cy="2644425"/>
            </a:xfrm>
            <a:prstGeom prst="rect">
              <a:avLst/>
            </a:prstGeom>
          </p:spPr>
        </p:pic>
        <p:sp>
          <p:nvSpPr>
            <p:cNvPr id="30" name="Freeform 70">
              <a:extLst>
                <a:ext uri="{FF2B5EF4-FFF2-40B4-BE49-F238E27FC236}">
                  <a16:creationId xmlns:a16="http://schemas.microsoft.com/office/drawing/2014/main" id="{64CE2F33-58B3-4BEC-9260-61C43B82BBFA}"/>
                </a:ext>
              </a:extLst>
            </p:cNvPr>
            <p:cNvSpPr/>
            <p:nvPr/>
          </p:nvSpPr>
          <p:spPr bwMode="auto">
            <a:xfrm>
              <a:off x="2113683" y="1873516"/>
              <a:ext cx="273581" cy="35721"/>
            </a:xfrm>
            <a:custGeom>
              <a:avLst/>
              <a:gdLst>
                <a:gd name="T0" fmla="*/ 7 w 86"/>
                <a:gd name="T1" fmla="*/ 11 h 11"/>
                <a:gd name="T2" fmla="*/ 0 w 86"/>
                <a:gd name="T3" fmla="*/ 6 h 11"/>
                <a:gd name="T4" fmla="*/ 7 w 86"/>
                <a:gd name="T5" fmla="*/ 0 h 11"/>
                <a:gd name="T6" fmla="*/ 79 w 86"/>
                <a:gd name="T7" fmla="*/ 0 h 11"/>
                <a:gd name="T8" fmla="*/ 86 w 86"/>
                <a:gd name="T9" fmla="*/ 6 h 11"/>
                <a:gd name="T10" fmla="*/ 79 w 86"/>
                <a:gd name="T11" fmla="*/ 11 h 11"/>
                <a:gd name="T12" fmla="*/ 7 w 86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">
                  <a:moveTo>
                    <a:pt x="7" y="11"/>
                  </a:move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3" y="0"/>
                    <a:pt x="86" y="3"/>
                    <a:pt x="86" y="6"/>
                  </a:cubicBezTo>
                  <a:cubicBezTo>
                    <a:pt x="86" y="9"/>
                    <a:pt x="83" y="11"/>
                    <a:pt x="79" y="11"/>
                  </a:cubicBezTo>
                  <a:lnTo>
                    <a:pt x="7" y="11"/>
                  </a:lnTo>
                  <a:close/>
                </a:path>
              </a:pathLst>
            </a:custGeom>
            <a:solidFill>
              <a:srgbClr val="232A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333333"/>
                </a:solidFill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6930D85-626D-44E8-9A43-228193F95400}"/>
              </a:ext>
            </a:extLst>
          </p:cNvPr>
          <p:cNvGrpSpPr/>
          <p:nvPr/>
        </p:nvGrpSpPr>
        <p:grpSpPr>
          <a:xfrm>
            <a:off x="7944726" y="2691276"/>
            <a:ext cx="1614298" cy="3451300"/>
            <a:chOff x="5039931" y="1716633"/>
            <a:chExt cx="1614298" cy="3451300"/>
          </a:xfrm>
        </p:grpSpPr>
        <p:grpSp>
          <p:nvGrpSpPr>
            <p:cNvPr id="39" name="Group 65">
              <a:extLst>
                <a:ext uri="{FF2B5EF4-FFF2-40B4-BE49-F238E27FC236}">
                  <a16:creationId xmlns:a16="http://schemas.microsoft.com/office/drawing/2014/main" id="{9A094326-9481-4C3B-91B8-BB00217D34C4}"/>
                </a:ext>
              </a:extLst>
            </p:cNvPr>
            <p:cNvGrpSpPr/>
            <p:nvPr/>
          </p:nvGrpSpPr>
          <p:grpSpPr>
            <a:xfrm>
              <a:off x="5039931" y="1716633"/>
              <a:ext cx="1614298" cy="3451300"/>
              <a:chOff x="0" y="0"/>
              <a:chExt cx="950" cy="2029"/>
            </a:xfrm>
          </p:grpSpPr>
          <p:sp>
            <p:nvSpPr>
              <p:cNvPr id="41" name="Freeform 66">
                <a:extLst>
                  <a:ext uri="{FF2B5EF4-FFF2-40B4-BE49-F238E27FC236}">
                    <a16:creationId xmlns:a16="http://schemas.microsoft.com/office/drawing/2014/main" id="{971438A8-FAE7-4669-BCF3-94104AAA775D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950" cy="2029"/>
              </a:xfrm>
              <a:custGeom>
                <a:avLst/>
                <a:gdLst>
                  <a:gd name="T0" fmla="*/ 429 w 508"/>
                  <a:gd name="T1" fmla="*/ 1085 h 1085"/>
                  <a:gd name="T2" fmla="*/ 507 w 508"/>
                  <a:gd name="T3" fmla="*/ 1006 h 1085"/>
                  <a:gd name="T4" fmla="*/ 508 w 508"/>
                  <a:gd name="T5" fmla="*/ 79 h 1085"/>
                  <a:gd name="T6" fmla="*/ 429 w 508"/>
                  <a:gd name="T7" fmla="*/ 0 h 1085"/>
                  <a:gd name="T8" fmla="*/ 79 w 508"/>
                  <a:gd name="T9" fmla="*/ 0 h 1085"/>
                  <a:gd name="T10" fmla="*/ 1 w 508"/>
                  <a:gd name="T11" fmla="*/ 79 h 1085"/>
                  <a:gd name="T12" fmla="*/ 0 w 508"/>
                  <a:gd name="T13" fmla="*/ 1006 h 1085"/>
                  <a:gd name="T14" fmla="*/ 79 w 508"/>
                  <a:gd name="T15" fmla="*/ 1085 h 1085"/>
                  <a:gd name="T16" fmla="*/ 429 w 508"/>
                  <a:gd name="T17" fmla="*/ 1085 h 1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8" h="1085">
                    <a:moveTo>
                      <a:pt x="429" y="1085"/>
                    </a:moveTo>
                    <a:cubicBezTo>
                      <a:pt x="472" y="1085"/>
                      <a:pt x="507" y="1050"/>
                      <a:pt x="507" y="1006"/>
                    </a:cubicBezTo>
                    <a:cubicBezTo>
                      <a:pt x="508" y="79"/>
                      <a:pt x="508" y="79"/>
                      <a:pt x="508" y="79"/>
                    </a:cubicBezTo>
                    <a:cubicBezTo>
                      <a:pt x="508" y="36"/>
                      <a:pt x="472" y="0"/>
                      <a:pt x="42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36" y="0"/>
                      <a:pt x="1" y="36"/>
                      <a:pt x="1" y="79"/>
                    </a:cubicBezTo>
                    <a:cubicBezTo>
                      <a:pt x="0" y="1006"/>
                      <a:pt x="0" y="1006"/>
                      <a:pt x="0" y="1006"/>
                    </a:cubicBezTo>
                    <a:cubicBezTo>
                      <a:pt x="0" y="1050"/>
                      <a:pt x="36" y="1085"/>
                      <a:pt x="79" y="1085"/>
                    </a:cubicBezTo>
                    <a:cubicBezTo>
                      <a:pt x="429" y="1085"/>
                      <a:pt x="429" y="1085"/>
                      <a:pt x="429" y="1085"/>
                    </a:cubicBezTo>
                  </a:path>
                </a:pathLst>
              </a:custGeom>
              <a:solidFill>
                <a:srgbClr val="DFB992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42" name="Freeform 67">
                <a:extLst>
                  <a:ext uri="{FF2B5EF4-FFF2-40B4-BE49-F238E27FC236}">
                    <a16:creationId xmlns:a16="http://schemas.microsoft.com/office/drawing/2014/main" id="{6647F275-2DC2-420A-AB61-9D945CA5EF5E}"/>
                  </a:ext>
                </a:extLst>
              </p:cNvPr>
              <p:cNvSpPr/>
              <p:nvPr/>
            </p:nvSpPr>
            <p:spPr bwMode="auto">
              <a:xfrm>
                <a:off x="17" y="17"/>
                <a:ext cx="916" cy="1995"/>
              </a:xfrm>
              <a:custGeom>
                <a:avLst/>
                <a:gdLst>
                  <a:gd name="T0" fmla="*/ 420 w 490"/>
                  <a:gd name="T1" fmla="*/ 1067 h 1067"/>
                  <a:gd name="T2" fmla="*/ 490 w 490"/>
                  <a:gd name="T3" fmla="*/ 997 h 1067"/>
                  <a:gd name="T4" fmla="*/ 490 w 490"/>
                  <a:gd name="T5" fmla="*/ 70 h 1067"/>
                  <a:gd name="T6" fmla="*/ 420 w 490"/>
                  <a:gd name="T7" fmla="*/ 0 h 1067"/>
                  <a:gd name="T8" fmla="*/ 70 w 490"/>
                  <a:gd name="T9" fmla="*/ 0 h 1067"/>
                  <a:gd name="T10" fmla="*/ 0 w 490"/>
                  <a:gd name="T11" fmla="*/ 70 h 1067"/>
                  <a:gd name="T12" fmla="*/ 0 w 490"/>
                  <a:gd name="T13" fmla="*/ 997 h 1067"/>
                  <a:gd name="T14" fmla="*/ 70 w 490"/>
                  <a:gd name="T15" fmla="*/ 1067 h 1067"/>
                  <a:gd name="T16" fmla="*/ 420 w 490"/>
                  <a:gd name="T17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" h="1067">
                    <a:moveTo>
                      <a:pt x="420" y="1067"/>
                    </a:moveTo>
                    <a:cubicBezTo>
                      <a:pt x="458" y="1067"/>
                      <a:pt x="490" y="1036"/>
                      <a:pt x="490" y="997"/>
                    </a:cubicBezTo>
                    <a:cubicBezTo>
                      <a:pt x="490" y="70"/>
                      <a:pt x="490" y="70"/>
                      <a:pt x="490" y="70"/>
                    </a:cubicBezTo>
                    <a:cubicBezTo>
                      <a:pt x="490" y="31"/>
                      <a:pt x="459" y="0"/>
                      <a:pt x="42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2" y="0"/>
                      <a:pt x="0" y="31"/>
                      <a:pt x="0" y="70"/>
                    </a:cubicBezTo>
                    <a:cubicBezTo>
                      <a:pt x="0" y="997"/>
                      <a:pt x="0" y="997"/>
                      <a:pt x="0" y="997"/>
                    </a:cubicBezTo>
                    <a:cubicBezTo>
                      <a:pt x="0" y="1036"/>
                      <a:pt x="31" y="1067"/>
                      <a:pt x="70" y="1067"/>
                    </a:cubicBezTo>
                    <a:cubicBezTo>
                      <a:pt x="420" y="1067"/>
                      <a:pt x="420" y="1067"/>
                      <a:pt x="420" y="1067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43" name="Oval 68">
                <a:extLst>
                  <a:ext uri="{FF2B5EF4-FFF2-40B4-BE49-F238E27FC236}">
                    <a16:creationId xmlns:a16="http://schemas.microsoft.com/office/drawing/2014/main" id="{38915D81-AB81-4369-8CE0-8A6E9FC06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" y="1790"/>
                <a:ext cx="168" cy="16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44" name="Rectangle 69" descr="20120802014555">
                <a:extLst>
                  <a:ext uri="{FF2B5EF4-FFF2-40B4-BE49-F238E27FC236}">
                    <a16:creationId xmlns:a16="http://schemas.microsoft.com/office/drawing/2014/main" id="{F0E6191C-2357-4931-98B4-EC76BA918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" y="290"/>
                <a:ext cx="808" cy="1432"/>
              </a:xfrm>
              <a:prstGeom prst="rect">
                <a:avLst/>
              </a:prstGeom>
              <a:blipFill dpi="0"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45" name="Freeform 70">
                <a:extLst>
                  <a:ext uri="{FF2B5EF4-FFF2-40B4-BE49-F238E27FC236}">
                    <a16:creationId xmlns:a16="http://schemas.microsoft.com/office/drawing/2014/main" id="{4B92EB77-F0EA-4629-9FAE-50A1CBB9605E}"/>
                  </a:ext>
                </a:extLst>
              </p:cNvPr>
              <p:cNvSpPr/>
              <p:nvPr/>
            </p:nvSpPr>
            <p:spPr bwMode="auto">
              <a:xfrm>
                <a:off x="394" y="91"/>
                <a:ext cx="161" cy="21"/>
              </a:xfrm>
              <a:custGeom>
                <a:avLst/>
                <a:gdLst>
                  <a:gd name="T0" fmla="*/ 7 w 86"/>
                  <a:gd name="T1" fmla="*/ 11 h 11"/>
                  <a:gd name="T2" fmla="*/ 0 w 86"/>
                  <a:gd name="T3" fmla="*/ 6 h 11"/>
                  <a:gd name="T4" fmla="*/ 7 w 86"/>
                  <a:gd name="T5" fmla="*/ 0 h 11"/>
                  <a:gd name="T6" fmla="*/ 79 w 86"/>
                  <a:gd name="T7" fmla="*/ 0 h 11"/>
                  <a:gd name="T8" fmla="*/ 86 w 86"/>
                  <a:gd name="T9" fmla="*/ 6 h 11"/>
                  <a:gd name="T10" fmla="*/ 79 w 86"/>
                  <a:gd name="T11" fmla="*/ 11 h 11"/>
                  <a:gd name="T12" fmla="*/ 7 w 86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1">
                    <a:moveTo>
                      <a:pt x="7" y="11"/>
                    </a:move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3" y="0"/>
                      <a:pt x="86" y="3"/>
                      <a:pt x="86" y="6"/>
                    </a:cubicBezTo>
                    <a:cubicBezTo>
                      <a:pt x="86" y="9"/>
                      <a:pt x="83" y="11"/>
                      <a:pt x="79" y="11"/>
                    </a:cubicBezTo>
                    <a:lnTo>
                      <a:pt x="7" y="11"/>
                    </a:lnTo>
                    <a:close/>
                  </a:path>
                </a:pathLst>
              </a:custGeom>
              <a:solidFill>
                <a:srgbClr val="232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46" name="Rectangle 71">
                <a:extLst>
                  <a:ext uri="{FF2B5EF4-FFF2-40B4-BE49-F238E27FC236}">
                    <a16:creationId xmlns:a16="http://schemas.microsoft.com/office/drawing/2014/main" id="{F7307F7E-6567-4B3E-B1B3-F9EC2CF5D3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" y="292"/>
                <a:ext cx="808" cy="1432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</p:grp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4E500A29-E6AD-4421-AFDD-A509BB08C6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52836" y="2001850"/>
              <a:ext cx="1380746" cy="2664214"/>
            </a:xfrm>
            <a:prstGeom prst="rect">
              <a:avLst/>
            </a:prstGeom>
          </p:spPr>
        </p:pic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1F8840E-9BDF-43D3-817D-286E0DC224E4}"/>
              </a:ext>
            </a:extLst>
          </p:cNvPr>
          <p:cNvGrpSpPr/>
          <p:nvPr/>
        </p:nvGrpSpPr>
        <p:grpSpPr>
          <a:xfrm>
            <a:off x="721054" y="1026683"/>
            <a:ext cx="2324036" cy="5217068"/>
            <a:chOff x="8407843" y="2576196"/>
            <a:chExt cx="1614298" cy="3451300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611B2B7C-AD8A-479D-8C5B-76D3192BCBFB}"/>
                </a:ext>
              </a:extLst>
            </p:cNvPr>
            <p:cNvGrpSpPr/>
            <p:nvPr/>
          </p:nvGrpSpPr>
          <p:grpSpPr>
            <a:xfrm>
              <a:off x="8407843" y="2576196"/>
              <a:ext cx="1614298" cy="3451300"/>
              <a:chOff x="1437377" y="1706502"/>
              <a:chExt cx="1614298" cy="3451300"/>
            </a:xfrm>
          </p:grpSpPr>
          <p:grpSp>
            <p:nvGrpSpPr>
              <p:cNvPr id="50" name="Group 65">
                <a:extLst>
                  <a:ext uri="{FF2B5EF4-FFF2-40B4-BE49-F238E27FC236}">
                    <a16:creationId xmlns:a16="http://schemas.microsoft.com/office/drawing/2014/main" id="{7568815E-0410-417B-807A-95FDB2EF4954}"/>
                  </a:ext>
                </a:extLst>
              </p:cNvPr>
              <p:cNvGrpSpPr/>
              <p:nvPr/>
            </p:nvGrpSpPr>
            <p:grpSpPr>
              <a:xfrm>
                <a:off x="1437377" y="1706502"/>
                <a:ext cx="1614298" cy="3451300"/>
                <a:chOff x="0" y="0"/>
                <a:chExt cx="950" cy="2029"/>
              </a:xfrm>
            </p:grpSpPr>
            <p:sp>
              <p:nvSpPr>
                <p:cNvPr id="52" name="Freeform 66">
                  <a:extLst>
                    <a:ext uri="{FF2B5EF4-FFF2-40B4-BE49-F238E27FC236}">
                      <a16:creationId xmlns:a16="http://schemas.microsoft.com/office/drawing/2014/main" id="{4493BECC-FD19-4590-80DF-11839634581A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950" cy="2029"/>
                </a:xfrm>
                <a:custGeom>
                  <a:avLst/>
                  <a:gdLst>
                    <a:gd name="T0" fmla="*/ 429 w 508"/>
                    <a:gd name="T1" fmla="*/ 1085 h 1085"/>
                    <a:gd name="T2" fmla="*/ 507 w 508"/>
                    <a:gd name="T3" fmla="*/ 1006 h 1085"/>
                    <a:gd name="T4" fmla="*/ 508 w 508"/>
                    <a:gd name="T5" fmla="*/ 79 h 1085"/>
                    <a:gd name="T6" fmla="*/ 429 w 508"/>
                    <a:gd name="T7" fmla="*/ 0 h 1085"/>
                    <a:gd name="T8" fmla="*/ 79 w 508"/>
                    <a:gd name="T9" fmla="*/ 0 h 1085"/>
                    <a:gd name="T10" fmla="*/ 1 w 508"/>
                    <a:gd name="T11" fmla="*/ 79 h 1085"/>
                    <a:gd name="T12" fmla="*/ 0 w 508"/>
                    <a:gd name="T13" fmla="*/ 1006 h 1085"/>
                    <a:gd name="T14" fmla="*/ 79 w 508"/>
                    <a:gd name="T15" fmla="*/ 1085 h 1085"/>
                    <a:gd name="T16" fmla="*/ 429 w 508"/>
                    <a:gd name="T17" fmla="*/ 1085 h 1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08" h="1085">
                      <a:moveTo>
                        <a:pt x="429" y="1085"/>
                      </a:moveTo>
                      <a:cubicBezTo>
                        <a:pt x="472" y="1085"/>
                        <a:pt x="507" y="1050"/>
                        <a:pt x="507" y="1006"/>
                      </a:cubicBezTo>
                      <a:cubicBezTo>
                        <a:pt x="508" y="79"/>
                        <a:pt x="508" y="79"/>
                        <a:pt x="508" y="79"/>
                      </a:cubicBezTo>
                      <a:cubicBezTo>
                        <a:pt x="508" y="36"/>
                        <a:pt x="472" y="0"/>
                        <a:pt x="429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6" y="0"/>
                        <a:pt x="1" y="36"/>
                        <a:pt x="1" y="79"/>
                      </a:cubicBezTo>
                      <a:cubicBezTo>
                        <a:pt x="0" y="1006"/>
                        <a:pt x="0" y="1006"/>
                        <a:pt x="0" y="1006"/>
                      </a:cubicBezTo>
                      <a:cubicBezTo>
                        <a:pt x="0" y="1050"/>
                        <a:pt x="36" y="1085"/>
                        <a:pt x="79" y="1085"/>
                      </a:cubicBezTo>
                      <a:cubicBezTo>
                        <a:pt x="429" y="1085"/>
                        <a:pt x="429" y="1085"/>
                        <a:pt x="429" y="1085"/>
                      </a:cubicBezTo>
                    </a:path>
                  </a:pathLst>
                </a:custGeom>
                <a:solidFill>
                  <a:srgbClr val="DFB992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zh-CN" altLang="en-US" sz="2400">
                    <a:solidFill>
                      <a:srgbClr val="333333"/>
                    </a:solidFill>
                  </a:endParaRPr>
                </a:p>
              </p:txBody>
            </p:sp>
            <p:sp>
              <p:nvSpPr>
                <p:cNvPr id="53" name="Freeform 67">
                  <a:extLst>
                    <a:ext uri="{FF2B5EF4-FFF2-40B4-BE49-F238E27FC236}">
                      <a16:creationId xmlns:a16="http://schemas.microsoft.com/office/drawing/2014/main" id="{820CF153-CF4A-4CAC-A291-A36E724CF89D}"/>
                    </a:ext>
                  </a:extLst>
                </p:cNvPr>
                <p:cNvSpPr/>
                <p:nvPr/>
              </p:nvSpPr>
              <p:spPr bwMode="auto">
                <a:xfrm>
                  <a:off x="17" y="17"/>
                  <a:ext cx="916" cy="1995"/>
                </a:xfrm>
                <a:custGeom>
                  <a:avLst/>
                  <a:gdLst>
                    <a:gd name="T0" fmla="*/ 420 w 490"/>
                    <a:gd name="T1" fmla="*/ 1067 h 1067"/>
                    <a:gd name="T2" fmla="*/ 490 w 490"/>
                    <a:gd name="T3" fmla="*/ 997 h 1067"/>
                    <a:gd name="T4" fmla="*/ 490 w 490"/>
                    <a:gd name="T5" fmla="*/ 70 h 1067"/>
                    <a:gd name="T6" fmla="*/ 420 w 490"/>
                    <a:gd name="T7" fmla="*/ 0 h 1067"/>
                    <a:gd name="T8" fmla="*/ 70 w 490"/>
                    <a:gd name="T9" fmla="*/ 0 h 1067"/>
                    <a:gd name="T10" fmla="*/ 0 w 490"/>
                    <a:gd name="T11" fmla="*/ 70 h 1067"/>
                    <a:gd name="T12" fmla="*/ 0 w 490"/>
                    <a:gd name="T13" fmla="*/ 997 h 1067"/>
                    <a:gd name="T14" fmla="*/ 70 w 490"/>
                    <a:gd name="T15" fmla="*/ 1067 h 1067"/>
                    <a:gd name="T16" fmla="*/ 420 w 490"/>
                    <a:gd name="T17" fmla="*/ 1067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0" h="1067">
                      <a:moveTo>
                        <a:pt x="420" y="1067"/>
                      </a:moveTo>
                      <a:cubicBezTo>
                        <a:pt x="458" y="1067"/>
                        <a:pt x="490" y="1036"/>
                        <a:pt x="490" y="997"/>
                      </a:cubicBezTo>
                      <a:cubicBezTo>
                        <a:pt x="490" y="70"/>
                        <a:pt x="490" y="70"/>
                        <a:pt x="490" y="70"/>
                      </a:cubicBezTo>
                      <a:cubicBezTo>
                        <a:pt x="490" y="31"/>
                        <a:pt x="459" y="0"/>
                        <a:pt x="420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32" y="0"/>
                        <a:pt x="0" y="31"/>
                        <a:pt x="0" y="70"/>
                      </a:cubicBezTo>
                      <a:cubicBezTo>
                        <a:pt x="0" y="997"/>
                        <a:pt x="0" y="997"/>
                        <a:pt x="0" y="997"/>
                      </a:cubicBezTo>
                      <a:cubicBezTo>
                        <a:pt x="0" y="1036"/>
                        <a:pt x="31" y="1067"/>
                        <a:pt x="70" y="1067"/>
                      </a:cubicBezTo>
                      <a:cubicBezTo>
                        <a:pt x="420" y="1067"/>
                        <a:pt x="420" y="1067"/>
                        <a:pt x="420" y="1067"/>
                      </a:cubicBezTo>
                    </a:path>
                  </a:pathLst>
                </a:custGeom>
                <a:solidFill>
                  <a:srgbClr val="FBFB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solidFill>
                      <a:srgbClr val="333333"/>
                    </a:solidFill>
                  </a:endParaRPr>
                </a:p>
              </p:txBody>
            </p:sp>
            <p:sp>
              <p:nvSpPr>
                <p:cNvPr id="54" name="Oval 68">
                  <a:extLst>
                    <a:ext uri="{FF2B5EF4-FFF2-40B4-BE49-F238E27FC236}">
                      <a16:creationId xmlns:a16="http://schemas.microsoft.com/office/drawing/2014/main" id="{73878933-4CC7-46AB-9EBD-6C2F75764F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" y="1790"/>
                  <a:ext cx="168" cy="16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solidFill>
                      <a:srgbClr val="333333"/>
                    </a:solidFill>
                  </a:endParaRPr>
                </a:p>
              </p:txBody>
            </p:sp>
            <p:sp>
              <p:nvSpPr>
                <p:cNvPr id="55" name="Rectangle 69" descr="20120802014555">
                  <a:extLst>
                    <a:ext uri="{FF2B5EF4-FFF2-40B4-BE49-F238E27FC236}">
                      <a16:creationId xmlns:a16="http://schemas.microsoft.com/office/drawing/2014/main" id="{70D96D46-8208-4915-A4CD-5E82B3E237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" y="290"/>
                  <a:ext cx="808" cy="1432"/>
                </a:xfrm>
                <a:prstGeom prst="rect">
                  <a:avLst/>
                </a:prstGeom>
                <a:blipFill dpi="0"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solidFill>
                      <a:srgbClr val="333333"/>
                    </a:solidFill>
                  </a:endParaRPr>
                </a:p>
              </p:txBody>
            </p:sp>
            <p:sp>
              <p:nvSpPr>
                <p:cNvPr id="56" name="Rectangle 71">
                  <a:extLst>
                    <a:ext uri="{FF2B5EF4-FFF2-40B4-BE49-F238E27FC236}">
                      <a16:creationId xmlns:a16="http://schemas.microsoft.com/office/drawing/2014/main" id="{5CF27739-8A21-432F-B85D-AD4EA90CF6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" y="292"/>
                  <a:ext cx="808" cy="1432"/>
                </a:xfrm>
                <a:prstGeom prst="rect">
                  <a:avLst/>
                </a:prstGeom>
                <a:solidFill>
                  <a:schemeClr val="tx1">
                    <a:alpha val="79999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solidFill>
                      <a:srgbClr val="333333"/>
                    </a:solidFill>
                  </a:endParaRPr>
                </a:p>
              </p:txBody>
            </p:sp>
          </p:grpSp>
          <p:sp>
            <p:nvSpPr>
              <p:cNvPr id="51" name="Freeform 70">
                <a:extLst>
                  <a:ext uri="{FF2B5EF4-FFF2-40B4-BE49-F238E27FC236}">
                    <a16:creationId xmlns:a16="http://schemas.microsoft.com/office/drawing/2014/main" id="{F82079C5-FA5D-4F83-BD96-757A47E509DE}"/>
                  </a:ext>
                </a:extLst>
              </p:cNvPr>
              <p:cNvSpPr/>
              <p:nvPr/>
            </p:nvSpPr>
            <p:spPr bwMode="auto">
              <a:xfrm>
                <a:off x="2113683" y="1873516"/>
                <a:ext cx="273581" cy="35721"/>
              </a:xfrm>
              <a:custGeom>
                <a:avLst/>
                <a:gdLst>
                  <a:gd name="T0" fmla="*/ 7 w 86"/>
                  <a:gd name="T1" fmla="*/ 11 h 11"/>
                  <a:gd name="T2" fmla="*/ 0 w 86"/>
                  <a:gd name="T3" fmla="*/ 6 h 11"/>
                  <a:gd name="T4" fmla="*/ 7 w 86"/>
                  <a:gd name="T5" fmla="*/ 0 h 11"/>
                  <a:gd name="T6" fmla="*/ 79 w 86"/>
                  <a:gd name="T7" fmla="*/ 0 h 11"/>
                  <a:gd name="T8" fmla="*/ 86 w 86"/>
                  <a:gd name="T9" fmla="*/ 6 h 11"/>
                  <a:gd name="T10" fmla="*/ 79 w 86"/>
                  <a:gd name="T11" fmla="*/ 11 h 11"/>
                  <a:gd name="T12" fmla="*/ 7 w 86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1">
                    <a:moveTo>
                      <a:pt x="7" y="11"/>
                    </a:move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3" y="0"/>
                      <a:pt x="86" y="3"/>
                      <a:pt x="86" y="6"/>
                    </a:cubicBezTo>
                    <a:cubicBezTo>
                      <a:pt x="86" y="9"/>
                      <a:pt x="83" y="11"/>
                      <a:pt x="79" y="11"/>
                    </a:cubicBezTo>
                    <a:lnTo>
                      <a:pt x="7" y="11"/>
                    </a:lnTo>
                    <a:close/>
                  </a:path>
                </a:pathLst>
              </a:custGeom>
              <a:solidFill>
                <a:srgbClr val="232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</p:grpSp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A4E70627-B238-4B88-AFF1-2C7D4D962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29042" y="2915606"/>
              <a:ext cx="1380746" cy="2657491"/>
            </a:xfrm>
            <a:prstGeom prst="rect">
              <a:avLst/>
            </a:prstGeom>
          </p:spPr>
        </p:pic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E7CDE1C0-E4A9-47C4-8E96-0D8F1776CEEE}"/>
              </a:ext>
            </a:extLst>
          </p:cNvPr>
          <p:cNvSpPr txBox="1"/>
          <p:nvPr/>
        </p:nvSpPr>
        <p:spPr>
          <a:xfrm>
            <a:off x="7433477" y="6102384"/>
            <a:ext cx="2723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565"/>
            <a:r>
              <a:rPr lang="zh-CN" altLang="en-US" sz="12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视频群聊界面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B7FD744C-4354-4EAE-810D-F3E8D1DCA3F8}"/>
              </a:ext>
            </a:extLst>
          </p:cNvPr>
          <p:cNvSpPr/>
          <p:nvPr/>
        </p:nvSpPr>
        <p:spPr>
          <a:xfrm>
            <a:off x="866464" y="4672982"/>
            <a:ext cx="2004935" cy="481046"/>
          </a:xfrm>
          <a:prstGeom prst="roundRect">
            <a:avLst/>
          </a:prstGeom>
          <a:ln w="19050">
            <a:gradFill>
              <a:gsLst>
                <a:gs pos="0">
                  <a:srgbClr val="FFC000"/>
                </a:gs>
                <a:gs pos="58000">
                  <a:srgbClr val="FFFF00"/>
                </a:gs>
                <a:gs pos="100000">
                  <a:srgbClr val="FFC000"/>
                </a:gs>
              </a:gsLst>
              <a:lin ang="0" scaled="0"/>
            </a:gra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3333"/>
              </a:solidFill>
            </a:endParaRPr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05154134-A596-4D72-98AB-AED4506E8880}"/>
              </a:ext>
            </a:extLst>
          </p:cNvPr>
          <p:cNvSpPr/>
          <p:nvPr/>
        </p:nvSpPr>
        <p:spPr>
          <a:xfrm>
            <a:off x="3177193" y="3778544"/>
            <a:ext cx="648208" cy="894438"/>
          </a:xfrm>
          <a:prstGeom prst="rightArrow">
            <a:avLst/>
          </a:prstGeom>
          <a:solidFill>
            <a:srgbClr val="DFB992"/>
          </a:solidFill>
          <a:ln w="12700">
            <a:solidFill>
              <a:schemeClr val="lt1">
                <a:hueOff val="0"/>
                <a:satOff val="0"/>
                <a:lumOff val="0"/>
              </a:schemeClr>
            </a:solidFill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400">
              <a:solidFill>
                <a:srgbClr val="333333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DA2B6B3-7FDC-4986-97E7-F21B5D755DC2}"/>
              </a:ext>
            </a:extLst>
          </p:cNvPr>
          <p:cNvSpPr txBox="1"/>
          <p:nvPr/>
        </p:nvSpPr>
        <p:spPr>
          <a:xfrm>
            <a:off x="4429108" y="6101981"/>
            <a:ext cx="2723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565"/>
            <a:r>
              <a:rPr lang="zh-CN" altLang="en-US" sz="12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视频通话界面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F2B9D726-4AAA-41A7-A0DC-765DAC938342}"/>
              </a:ext>
            </a:extLst>
          </p:cNvPr>
          <p:cNvGrpSpPr/>
          <p:nvPr/>
        </p:nvGrpSpPr>
        <p:grpSpPr>
          <a:xfrm>
            <a:off x="9938347" y="2707151"/>
            <a:ext cx="1614298" cy="3451300"/>
            <a:chOff x="1437377" y="1706502"/>
            <a:chExt cx="1614298" cy="3451300"/>
          </a:xfrm>
        </p:grpSpPr>
        <p:grpSp>
          <p:nvGrpSpPr>
            <p:cNvPr id="62" name="Group 65">
              <a:extLst>
                <a:ext uri="{FF2B5EF4-FFF2-40B4-BE49-F238E27FC236}">
                  <a16:creationId xmlns:a16="http://schemas.microsoft.com/office/drawing/2014/main" id="{4FC0D714-6053-4D0F-8C2C-EC45B55CF950}"/>
                </a:ext>
              </a:extLst>
            </p:cNvPr>
            <p:cNvGrpSpPr/>
            <p:nvPr/>
          </p:nvGrpSpPr>
          <p:grpSpPr>
            <a:xfrm>
              <a:off x="1437377" y="1706502"/>
              <a:ext cx="1614298" cy="3451300"/>
              <a:chOff x="0" y="0"/>
              <a:chExt cx="950" cy="2029"/>
            </a:xfrm>
          </p:grpSpPr>
          <p:sp>
            <p:nvSpPr>
              <p:cNvPr id="64" name="Freeform 66">
                <a:extLst>
                  <a:ext uri="{FF2B5EF4-FFF2-40B4-BE49-F238E27FC236}">
                    <a16:creationId xmlns:a16="http://schemas.microsoft.com/office/drawing/2014/main" id="{BFC42E58-E13F-4077-A7BF-953684E92615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950" cy="2029"/>
              </a:xfrm>
              <a:custGeom>
                <a:avLst/>
                <a:gdLst>
                  <a:gd name="T0" fmla="*/ 429 w 508"/>
                  <a:gd name="T1" fmla="*/ 1085 h 1085"/>
                  <a:gd name="T2" fmla="*/ 507 w 508"/>
                  <a:gd name="T3" fmla="*/ 1006 h 1085"/>
                  <a:gd name="T4" fmla="*/ 508 w 508"/>
                  <a:gd name="T5" fmla="*/ 79 h 1085"/>
                  <a:gd name="T6" fmla="*/ 429 w 508"/>
                  <a:gd name="T7" fmla="*/ 0 h 1085"/>
                  <a:gd name="T8" fmla="*/ 79 w 508"/>
                  <a:gd name="T9" fmla="*/ 0 h 1085"/>
                  <a:gd name="T10" fmla="*/ 1 w 508"/>
                  <a:gd name="T11" fmla="*/ 79 h 1085"/>
                  <a:gd name="T12" fmla="*/ 0 w 508"/>
                  <a:gd name="T13" fmla="*/ 1006 h 1085"/>
                  <a:gd name="T14" fmla="*/ 79 w 508"/>
                  <a:gd name="T15" fmla="*/ 1085 h 1085"/>
                  <a:gd name="T16" fmla="*/ 429 w 508"/>
                  <a:gd name="T17" fmla="*/ 1085 h 1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8" h="1085">
                    <a:moveTo>
                      <a:pt x="429" y="1085"/>
                    </a:moveTo>
                    <a:cubicBezTo>
                      <a:pt x="472" y="1085"/>
                      <a:pt x="507" y="1050"/>
                      <a:pt x="507" y="1006"/>
                    </a:cubicBezTo>
                    <a:cubicBezTo>
                      <a:pt x="508" y="79"/>
                      <a:pt x="508" y="79"/>
                      <a:pt x="508" y="79"/>
                    </a:cubicBezTo>
                    <a:cubicBezTo>
                      <a:pt x="508" y="36"/>
                      <a:pt x="472" y="0"/>
                      <a:pt x="42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36" y="0"/>
                      <a:pt x="1" y="36"/>
                      <a:pt x="1" y="79"/>
                    </a:cubicBezTo>
                    <a:cubicBezTo>
                      <a:pt x="0" y="1006"/>
                      <a:pt x="0" y="1006"/>
                      <a:pt x="0" y="1006"/>
                    </a:cubicBezTo>
                    <a:cubicBezTo>
                      <a:pt x="0" y="1050"/>
                      <a:pt x="36" y="1085"/>
                      <a:pt x="79" y="1085"/>
                    </a:cubicBezTo>
                    <a:cubicBezTo>
                      <a:pt x="429" y="1085"/>
                      <a:pt x="429" y="1085"/>
                      <a:pt x="429" y="1085"/>
                    </a:cubicBezTo>
                  </a:path>
                </a:pathLst>
              </a:custGeom>
              <a:solidFill>
                <a:srgbClr val="DFB992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65" name="Freeform 67">
                <a:extLst>
                  <a:ext uri="{FF2B5EF4-FFF2-40B4-BE49-F238E27FC236}">
                    <a16:creationId xmlns:a16="http://schemas.microsoft.com/office/drawing/2014/main" id="{C0BE2BFF-665F-4CC8-9C2E-FC598ECD9BCB}"/>
                  </a:ext>
                </a:extLst>
              </p:cNvPr>
              <p:cNvSpPr/>
              <p:nvPr/>
            </p:nvSpPr>
            <p:spPr bwMode="auto">
              <a:xfrm>
                <a:off x="17" y="17"/>
                <a:ext cx="916" cy="1995"/>
              </a:xfrm>
              <a:custGeom>
                <a:avLst/>
                <a:gdLst>
                  <a:gd name="T0" fmla="*/ 420 w 490"/>
                  <a:gd name="T1" fmla="*/ 1067 h 1067"/>
                  <a:gd name="T2" fmla="*/ 490 w 490"/>
                  <a:gd name="T3" fmla="*/ 997 h 1067"/>
                  <a:gd name="T4" fmla="*/ 490 w 490"/>
                  <a:gd name="T5" fmla="*/ 70 h 1067"/>
                  <a:gd name="T6" fmla="*/ 420 w 490"/>
                  <a:gd name="T7" fmla="*/ 0 h 1067"/>
                  <a:gd name="T8" fmla="*/ 70 w 490"/>
                  <a:gd name="T9" fmla="*/ 0 h 1067"/>
                  <a:gd name="T10" fmla="*/ 0 w 490"/>
                  <a:gd name="T11" fmla="*/ 70 h 1067"/>
                  <a:gd name="T12" fmla="*/ 0 w 490"/>
                  <a:gd name="T13" fmla="*/ 997 h 1067"/>
                  <a:gd name="T14" fmla="*/ 70 w 490"/>
                  <a:gd name="T15" fmla="*/ 1067 h 1067"/>
                  <a:gd name="T16" fmla="*/ 420 w 490"/>
                  <a:gd name="T17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" h="1067">
                    <a:moveTo>
                      <a:pt x="420" y="1067"/>
                    </a:moveTo>
                    <a:cubicBezTo>
                      <a:pt x="458" y="1067"/>
                      <a:pt x="490" y="1036"/>
                      <a:pt x="490" y="997"/>
                    </a:cubicBezTo>
                    <a:cubicBezTo>
                      <a:pt x="490" y="70"/>
                      <a:pt x="490" y="70"/>
                      <a:pt x="490" y="70"/>
                    </a:cubicBezTo>
                    <a:cubicBezTo>
                      <a:pt x="490" y="31"/>
                      <a:pt x="459" y="0"/>
                      <a:pt x="42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2" y="0"/>
                      <a:pt x="0" y="31"/>
                      <a:pt x="0" y="70"/>
                    </a:cubicBezTo>
                    <a:cubicBezTo>
                      <a:pt x="0" y="997"/>
                      <a:pt x="0" y="997"/>
                      <a:pt x="0" y="997"/>
                    </a:cubicBezTo>
                    <a:cubicBezTo>
                      <a:pt x="0" y="1036"/>
                      <a:pt x="31" y="1067"/>
                      <a:pt x="70" y="1067"/>
                    </a:cubicBezTo>
                    <a:cubicBezTo>
                      <a:pt x="420" y="1067"/>
                      <a:pt x="420" y="1067"/>
                      <a:pt x="420" y="1067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66" name="Oval 68">
                <a:extLst>
                  <a:ext uri="{FF2B5EF4-FFF2-40B4-BE49-F238E27FC236}">
                    <a16:creationId xmlns:a16="http://schemas.microsoft.com/office/drawing/2014/main" id="{C8AA0339-859E-459C-9FC0-19486FE73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" y="1790"/>
                <a:ext cx="168" cy="16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67" name="Rectangle 69" descr="20120802014555">
                <a:extLst>
                  <a:ext uri="{FF2B5EF4-FFF2-40B4-BE49-F238E27FC236}">
                    <a16:creationId xmlns:a16="http://schemas.microsoft.com/office/drawing/2014/main" id="{8FC7FF24-7C24-4252-A927-582A8DB57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" y="290"/>
                <a:ext cx="808" cy="1432"/>
              </a:xfrm>
              <a:prstGeom prst="rect">
                <a:avLst/>
              </a:prstGeom>
              <a:blipFill dpi="0"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68" name="Rectangle 71">
                <a:extLst>
                  <a:ext uri="{FF2B5EF4-FFF2-40B4-BE49-F238E27FC236}">
                    <a16:creationId xmlns:a16="http://schemas.microsoft.com/office/drawing/2014/main" id="{5B5ADB9E-0F69-4118-9B59-D33332F1D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" y="292"/>
                <a:ext cx="808" cy="1432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63" name="Freeform 70">
              <a:extLst>
                <a:ext uri="{FF2B5EF4-FFF2-40B4-BE49-F238E27FC236}">
                  <a16:creationId xmlns:a16="http://schemas.microsoft.com/office/drawing/2014/main" id="{07DC53CC-E0B4-4787-B6C5-AAFCC21BD058}"/>
                </a:ext>
              </a:extLst>
            </p:cNvPr>
            <p:cNvSpPr/>
            <p:nvPr/>
          </p:nvSpPr>
          <p:spPr bwMode="auto">
            <a:xfrm>
              <a:off x="2113683" y="1873516"/>
              <a:ext cx="273581" cy="35721"/>
            </a:xfrm>
            <a:custGeom>
              <a:avLst/>
              <a:gdLst>
                <a:gd name="T0" fmla="*/ 7 w 86"/>
                <a:gd name="T1" fmla="*/ 11 h 11"/>
                <a:gd name="T2" fmla="*/ 0 w 86"/>
                <a:gd name="T3" fmla="*/ 6 h 11"/>
                <a:gd name="T4" fmla="*/ 7 w 86"/>
                <a:gd name="T5" fmla="*/ 0 h 11"/>
                <a:gd name="T6" fmla="*/ 79 w 86"/>
                <a:gd name="T7" fmla="*/ 0 h 11"/>
                <a:gd name="T8" fmla="*/ 86 w 86"/>
                <a:gd name="T9" fmla="*/ 6 h 11"/>
                <a:gd name="T10" fmla="*/ 79 w 86"/>
                <a:gd name="T11" fmla="*/ 11 h 11"/>
                <a:gd name="T12" fmla="*/ 7 w 86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">
                  <a:moveTo>
                    <a:pt x="7" y="11"/>
                  </a:move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3" y="0"/>
                    <a:pt x="86" y="3"/>
                    <a:pt x="86" y="6"/>
                  </a:cubicBezTo>
                  <a:cubicBezTo>
                    <a:pt x="86" y="9"/>
                    <a:pt x="83" y="11"/>
                    <a:pt x="79" y="11"/>
                  </a:cubicBezTo>
                  <a:lnTo>
                    <a:pt x="7" y="11"/>
                  </a:lnTo>
                  <a:close/>
                </a:path>
              </a:pathLst>
            </a:custGeom>
            <a:solidFill>
              <a:srgbClr val="232A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333333"/>
                </a:solidFill>
              </a:endParaRPr>
            </a:p>
          </p:txBody>
        </p:sp>
      </p:grpSp>
      <p:pic>
        <p:nvPicPr>
          <p:cNvPr id="69" name="图片 68">
            <a:extLst>
              <a:ext uri="{FF2B5EF4-FFF2-40B4-BE49-F238E27FC236}">
                <a16:creationId xmlns:a16="http://schemas.microsoft.com/office/drawing/2014/main" id="{6234ADC0-C8C4-45EE-93EE-FEF031C2FC9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0549" y="3029755"/>
            <a:ext cx="1434518" cy="2630307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50D09656-4B6B-4458-BBC6-72F5AEC587E7}"/>
              </a:ext>
            </a:extLst>
          </p:cNvPr>
          <p:cNvSpPr txBox="1"/>
          <p:nvPr/>
        </p:nvSpPr>
        <p:spPr>
          <a:xfrm>
            <a:off x="9433425" y="6111274"/>
            <a:ext cx="2723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565"/>
            <a:r>
              <a:rPr lang="zh-CN" altLang="en-US" sz="12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紧急监控界面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846C06-E789-4C66-B757-E5A04979162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0662" y="3145134"/>
            <a:ext cx="548228" cy="7309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A36C47-1BFA-4DD6-9EFA-1B7FB4A373E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873"/>
          <a:stretch/>
        </p:blipFill>
        <p:spPr>
          <a:xfrm>
            <a:off x="4906563" y="3039803"/>
            <a:ext cx="547113" cy="107512"/>
          </a:xfrm>
          <a:prstGeom prst="rect">
            <a:avLst/>
          </a:prstGeom>
        </p:spPr>
      </p:pic>
      <p:sp>
        <p:nvSpPr>
          <p:cNvPr id="74" name="矩形 73">
            <a:extLst>
              <a:ext uri="{FF2B5EF4-FFF2-40B4-BE49-F238E27FC236}">
                <a16:creationId xmlns:a16="http://schemas.microsoft.com/office/drawing/2014/main" id="{8E4E5EC2-7D45-468C-BE79-18A12976802A}"/>
              </a:ext>
            </a:extLst>
          </p:cNvPr>
          <p:cNvSpPr/>
          <p:nvPr/>
        </p:nvSpPr>
        <p:spPr>
          <a:xfrm>
            <a:off x="3201498" y="1367903"/>
            <a:ext cx="8468336" cy="1215183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D19A6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D55795E6-58BA-445F-9695-2AABE5EB77CC}"/>
              </a:ext>
            </a:extLst>
          </p:cNvPr>
          <p:cNvSpPr txBox="1"/>
          <p:nvPr/>
        </p:nvSpPr>
        <p:spPr>
          <a:xfrm>
            <a:off x="3213439" y="1366898"/>
            <a:ext cx="8498771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察行</a:t>
            </a:r>
            <a:r>
              <a:rPr lang="en-US" altLang="zh-CN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WebRTC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框架，服务器配置</a:t>
            </a:r>
            <a:r>
              <a:rPr lang="en-US" altLang="zh-CN" sz="1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projectRTC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nodejs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环境，实现移动端</a:t>
            </a:r>
            <a:r>
              <a:rPr lang="en-US" altLang="zh-CN" sz="1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r>
              <a:rPr lang="zh-CN" altLang="en-US" sz="1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视频通话、视频群聊、紧急监控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三大功能。用户可使用视频通话或视频群聊联系亲友；若驾驶员突发意外，亲友和附近司机经允许能使用紧急监控查看患者情况，保障驾驶员安全出行。</a:t>
            </a:r>
          </a:p>
        </p:txBody>
      </p:sp>
      <p:sp>
        <p:nvSpPr>
          <p:cNvPr id="76" name="文本框 1">
            <a:extLst>
              <a:ext uri="{FF2B5EF4-FFF2-40B4-BE49-F238E27FC236}">
                <a16:creationId xmlns:a16="http://schemas.microsoft.com/office/drawing/2014/main" id="{AF2F8925-D8CA-4A73-8859-57A3776EF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439" y="956629"/>
            <a:ext cx="52838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D19A6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亮点一：</a:t>
            </a:r>
            <a:r>
              <a:rPr lang="en-US" altLang="zh-CN" sz="2000" b="1">
                <a:solidFill>
                  <a:srgbClr val="D19A6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P2P</a:t>
            </a:r>
            <a:r>
              <a:rPr lang="zh-CN" altLang="en-US" sz="2000" b="1">
                <a:solidFill>
                  <a:srgbClr val="D19A6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移动端视频通话</a:t>
            </a:r>
            <a:r>
              <a:rPr lang="en-US" altLang="zh-CN" sz="2000" b="1">
                <a:solidFill>
                  <a:srgbClr val="D19A6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000" b="1">
                <a:solidFill>
                  <a:srgbClr val="D19A6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群聊</a:t>
            </a:r>
            <a:r>
              <a:rPr lang="en-US" altLang="zh-CN" sz="2000" b="1">
                <a:solidFill>
                  <a:srgbClr val="D19A6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000" b="1">
                <a:solidFill>
                  <a:srgbClr val="D19A6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紧急监控</a:t>
            </a:r>
            <a:endParaRPr lang="en-US" altLang="en-US" sz="2000" b="1" dirty="0">
              <a:solidFill>
                <a:srgbClr val="D19A6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075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87860B3-457A-436B-BC39-BA055F5A74A5}"/>
              </a:ext>
            </a:extLst>
          </p:cNvPr>
          <p:cNvGrpSpPr/>
          <p:nvPr/>
        </p:nvGrpSpPr>
        <p:grpSpPr>
          <a:xfrm>
            <a:off x="-402290" y="242583"/>
            <a:ext cx="1069058" cy="370275"/>
            <a:chOff x="-712922" y="-1"/>
            <a:chExt cx="2542884" cy="890040"/>
          </a:xfrm>
          <a:solidFill>
            <a:schemeClr val="bg1"/>
          </a:solidFill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E84CA77-2C86-4FF4-AC09-F95FE60D39F6}"/>
                </a:ext>
              </a:extLst>
            </p:cNvPr>
            <p:cNvSpPr/>
            <p:nvPr/>
          </p:nvSpPr>
          <p:spPr>
            <a:xfrm flipV="1">
              <a:off x="-712922" y="-1"/>
              <a:ext cx="2302733" cy="890039"/>
            </a:xfrm>
            <a:prstGeom prst="parallelogram">
              <a:avLst>
                <a:gd name="adj" fmla="val 525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8F308655-E59E-49DA-9DA2-C2E5EC33ECA8}"/>
                </a:ext>
              </a:extLst>
            </p:cNvPr>
            <p:cNvSpPr/>
            <p:nvPr/>
          </p:nvSpPr>
          <p:spPr>
            <a:xfrm flipV="1">
              <a:off x="1225675" y="0"/>
              <a:ext cx="604287" cy="890039"/>
            </a:xfrm>
            <a:custGeom>
              <a:avLst/>
              <a:gdLst>
                <a:gd name="connsiteX0" fmla="*/ 0 w 604287"/>
                <a:gd name="connsiteY0" fmla="*/ 890039 h 890039"/>
                <a:gd name="connsiteX1" fmla="*/ 136901 w 604287"/>
                <a:gd name="connsiteY1" fmla="*/ 890039 h 890039"/>
                <a:gd name="connsiteX2" fmla="*/ 604287 w 604287"/>
                <a:gd name="connsiteY2" fmla="*/ 0 h 890039"/>
                <a:gd name="connsiteX3" fmla="*/ 467386 w 604287"/>
                <a:gd name="connsiteY3" fmla="*/ 0 h 89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287" h="890039">
                  <a:moveTo>
                    <a:pt x="0" y="890039"/>
                  </a:moveTo>
                  <a:lnTo>
                    <a:pt x="136901" y="890039"/>
                  </a:lnTo>
                  <a:lnTo>
                    <a:pt x="604287" y="0"/>
                  </a:lnTo>
                  <a:lnTo>
                    <a:pt x="46738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文本框 1">
            <a:extLst>
              <a:ext uri="{FF2B5EF4-FFF2-40B4-BE49-F238E27FC236}">
                <a16:creationId xmlns:a16="http://schemas.microsoft.com/office/drawing/2014/main" id="{DCE98BD9-CF77-4212-9929-10FC4E76C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06" y="228434"/>
            <a:ext cx="29562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技术实现与亮点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功能亮点</a:t>
            </a:r>
            <a:endParaRPr lang="en-US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05D9A5-FA3D-4619-A213-375197EC66F6}"/>
              </a:ext>
            </a:extLst>
          </p:cNvPr>
          <p:cNvSpPr/>
          <p:nvPr/>
        </p:nvSpPr>
        <p:spPr>
          <a:xfrm rot="5400000">
            <a:off x="3400491" y="-1977706"/>
            <a:ext cx="5526478" cy="1119584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53A14A7-5A36-4746-A4BC-4CAAFE3827B8}"/>
              </a:ext>
            </a:extLst>
          </p:cNvPr>
          <p:cNvGrpSpPr/>
          <p:nvPr/>
        </p:nvGrpSpPr>
        <p:grpSpPr>
          <a:xfrm>
            <a:off x="3531792" y="2640780"/>
            <a:ext cx="8002837" cy="3684981"/>
            <a:chOff x="4149406" y="2902540"/>
            <a:chExt cx="7592619" cy="3496092"/>
          </a:xfrm>
        </p:grpSpPr>
        <p:grpSp>
          <p:nvGrpSpPr>
            <p:cNvPr id="26" name="Group 65">
              <a:extLst>
                <a:ext uri="{FF2B5EF4-FFF2-40B4-BE49-F238E27FC236}">
                  <a16:creationId xmlns:a16="http://schemas.microsoft.com/office/drawing/2014/main" id="{DA4481B8-85A7-48F7-BD63-8F0728532F52}"/>
                </a:ext>
              </a:extLst>
            </p:cNvPr>
            <p:cNvGrpSpPr/>
            <p:nvPr/>
          </p:nvGrpSpPr>
          <p:grpSpPr>
            <a:xfrm>
              <a:off x="4149406" y="2902540"/>
              <a:ext cx="1614298" cy="3451300"/>
              <a:chOff x="0" y="0"/>
              <a:chExt cx="950" cy="2029"/>
            </a:xfrm>
          </p:grpSpPr>
          <p:sp>
            <p:nvSpPr>
              <p:cNvPr id="57" name="Freeform 66">
                <a:extLst>
                  <a:ext uri="{FF2B5EF4-FFF2-40B4-BE49-F238E27FC236}">
                    <a16:creationId xmlns:a16="http://schemas.microsoft.com/office/drawing/2014/main" id="{135A02CA-9DE0-425A-8489-8D40C83F61FB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950" cy="2029"/>
              </a:xfrm>
              <a:custGeom>
                <a:avLst/>
                <a:gdLst>
                  <a:gd name="T0" fmla="*/ 429 w 508"/>
                  <a:gd name="T1" fmla="*/ 1085 h 1085"/>
                  <a:gd name="T2" fmla="*/ 507 w 508"/>
                  <a:gd name="T3" fmla="*/ 1006 h 1085"/>
                  <a:gd name="T4" fmla="*/ 508 w 508"/>
                  <a:gd name="T5" fmla="*/ 79 h 1085"/>
                  <a:gd name="T6" fmla="*/ 429 w 508"/>
                  <a:gd name="T7" fmla="*/ 0 h 1085"/>
                  <a:gd name="T8" fmla="*/ 79 w 508"/>
                  <a:gd name="T9" fmla="*/ 0 h 1085"/>
                  <a:gd name="T10" fmla="*/ 1 w 508"/>
                  <a:gd name="T11" fmla="*/ 79 h 1085"/>
                  <a:gd name="T12" fmla="*/ 0 w 508"/>
                  <a:gd name="T13" fmla="*/ 1006 h 1085"/>
                  <a:gd name="T14" fmla="*/ 79 w 508"/>
                  <a:gd name="T15" fmla="*/ 1085 h 1085"/>
                  <a:gd name="T16" fmla="*/ 429 w 508"/>
                  <a:gd name="T17" fmla="*/ 1085 h 1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8" h="1085">
                    <a:moveTo>
                      <a:pt x="429" y="1085"/>
                    </a:moveTo>
                    <a:cubicBezTo>
                      <a:pt x="472" y="1085"/>
                      <a:pt x="507" y="1050"/>
                      <a:pt x="507" y="1006"/>
                    </a:cubicBezTo>
                    <a:cubicBezTo>
                      <a:pt x="508" y="79"/>
                      <a:pt x="508" y="79"/>
                      <a:pt x="508" y="79"/>
                    </a:cubicBezTo>
                    <a:cubicBezTo>
                      <a:pt x="508" y="36"/>
                      <a:pt x="472" y="0"/>
                      <a:pt x="42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36" y="0"/>
                      <a:pt x="1" y="36"/>
                      <a:pt x="1" y="79"/>
                    </a:cubicBezTo>
                    <a:cubicBezTo>
                      <a:pt x="0" y="1006"/>
                      <a:pt x="0" y="1006"/>
                      <a:pt x="0" y="1006"/>
                    </a:cubicBezTo>
                    <a:cubicBezTo>
                      <a:pt x="0" y="1050"/>
                      <a:pt x="36" y="1085"/>
                      <a:pt x="79" y="1085"/>
                    </a:cubicBezTo>
                    <a:cubicBezTo>
                      <a:pt x="429" y="1085"/>
                      <a:pt x="429" y="1085"/>
                      <a:pt x="429" y="1085"/>
                    </a:cubicBezTo>
                  </a:path>
                </a:pathLst>
              </a:custGeom>
              <a:solidFill>
                <a:srgbClr val="D19A63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58" name="Freeform 67">
                <a:extLst>
                  <a:ext uri="{FF2B5EF4-FFF2-40B4-BE49-F238E27FC236}">
                    <a16:creationId xmlns:a16="http://schemas.microsoft.com/office/drawing/2014/main" id="{93595CE9-B4F8-4ACB-B10A-4BA5CD5DC4EB}"/>
                  </a:ext>
                </a:extLst>
              </p:cNvPr>
              <p:cNvSpPr/>
              <p:nvPr/>
            </p:nvSpPr>
            <p:spPr bwMode="auto">
              <a:xfrm>
                <a:off x="17" y="17"/>
                <a:ext cx="916" cy="1995"/>
              </a:xfrm>
              <a:custGeom>
                <a:avLst/>
                <a:gdLst>
                  <a:gd name="T0" fmla="*/ 420 w 490"/>
                  <a:gd name="T1" fmla="*/ 1067 h 1067"/>
                  <a:gd name="T2" fmla="*/ 490 w 490"/>
                  <a:gd name="T3" fmla="*/ 997 h 1067"/>
                  <a:gd name="T4" fmla="*/ 490 w 490"/>
                  <a:gd name="T5" fmla="*/ 70 h 1067"/>
                  <a:gd name="T6" fmla="*/ 420 w 490"/>
                  <a:gd name="T7" fmla="*/ 0 h 1067"/>
                  <a:gd name="T8" fmla="*/ 70 w 490"/>
                  <a:gd name="T9" fmla="*/ 0 h 1067"/>
                  <a:gd name="T10" fmla="*/ 0 w 490"/>
                  <a:gd name="T11" fmla="*/ 70 h 1067"/>
                  <a:gd name="T12" fmla="*/ 0 w 490"/>
                  <a:gd name="T13" fmla="*/ 997 h 1067"/>
                  <a:gd name="T14" fmla="*/ 70 w 490"/>
                  <a:gd name="T15" fmla="*/ 1067 h 1067"/>
                  <a:gd name="T16" fmla="*/ 420 w 490"/>
                  <a:gd name="T17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" h="1067">
                    <a:moveTo>
                      <a:pt x="420" y="1067"/>
                    </a:moveTo>
                    <a:cubicBezTo>
                      <a:pt x="458" y="1067"/>
                      <a:pt x="490" y="1036"/>
                      <a:pt x="490" y="997"/>
                    </a:cubicBezTo>
                    <a:cubicBezTo>
                      <a:pt x="490" y="70"/>
                      <a:pt x="490" y="70"/>
                      <a:pt x="490" y="70"/>
                    </a:cubicBezTo>
                    <a:cubicBezTo>
                      <a:pt x="490" y="31"/>
                      <a:pt x="459" y="0"/>
                      <a:pt x="42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2" y="0"/>
                      <a:pt x="0" y="31"/>
                      <a:pt x="0" y="70"/>
                    </a:cubicBezTo>
                    <a:cubicBezTo>
                      <a:pt x="0" y="997"/>
                      <a:pt x="0" y="997"/>
                      <a:pt x="0" y="997"/>
                    </a:cubicBezTo>
                    <a:cubicBezTo>
                      <a:pt x="0" y="1036"/>
                      <a:pt x="31" y="1067"/>
                      <a:pt x="70" y="1067"/>
                    </a:cubicBezTo>
                    <a:cubicBezTo>
                      <a:pt x="420" y="1067"/>
                      <a:pt x="420" y="1067"/>
                      <a:pt x="420" y="1067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59" name="Oval 68">
                <a:extLst>
                  <a:ext uri="{FF2B5EF4-FFF2-40B4-BE49-F238E27FC236}">
                    <a16:creationId xmlns:a16="http://schemas.microsoft.com/office/drawing/2014/main" id="{EE99A436-7270-41FB-A374-6FBEF70BC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" y="1790"/>
                <a:ext cx="168" cy="16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60" name="Rectangle 69" descr="20120802014555">
                <a:extLst>
                  <a:ext uri="{FF2B5EF4-FFF2-40B4-BE49-F238E27FC236}">
                    <a16:creationId xmlns:a16="http://schemas.microsoft.com/office/drawing/2014/main" id="{1208D440-9F4E-4794-825D-C727E1C3A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" y="290"/>
                <a:ext cx="808" cy="1432"/>
              </a:xfrm>
              <a:prstGeom prst="rect">
                <a:avLst/>
              </a:prstGeom>
              <a:blipFill dpi="0"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61" name="Freeform 70">
                <a:extLst>
                  <a:ext uri="{FF2B5EF4-FFF2-40B4-BE49-F238E27FC236}">
                    <a16:creationId xmlns:a16="http://schemas.microsoft.com/office/drawing/2014/main" id="{3838EAA3-FEA3-4078-A258-B5664AE1E613}"/>
                  </a:ext>
                </a:extLst>
              </p:cNvPr>
              <p:cNvSpPr/>
              <p:nvPr/>
            </p:nvSpPr>
            <p:spPr bwMode="auto">
              <a:xfrm>
                <a:off x="394" y="91"/>
                <a:ext cx="161" cy="21"/>
              </a:xfrm>
              <a:custGeom>
                <a:avLst/>
                <a:gdLst>
                  <a:gd name="T0" fmla="*/ 7 w 86"/>
                  <a:gd name="T1" fmla="*/ 11 h 11"/>
                  <a:gd name="T2" fmla="*/ 0 w 86"/>
                  <a:gd name="T3" fmla="*/ 6 h 11"/>
                  <a:gd name="T4" fmla="*/ 7 w 86"/>
                  <a:gd name="T5" fmla="*/ 0 h 11"/>
                  <a:gd name="T6" fmla="*/ 79 w 86"/>
                  <a:gd name="T7" fmla="*/ 0 h 11"/>
                  <a:gd name="T8" fmla="*/ 86 w 86"/>
                  <a:gd name="T9" fmla="*/ 6 h 11"/>
                  <a:gd name="T10" fmla="*/ 79 w 86"/>
                  <a:gd name="T11" fmla="*/ 11 h 11"/>
                  <a:gd name="T12" fmla="*/ 7 w 86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1">
                    <a:moveTo>
                      <a:pt x="7" y="11"/>
                    </a:move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3" y="0"/>
                      <a:pt x="86" y="3"/>
                      <a:pt x="86" y="6"/>
                    </a:cubicBezTo>
                    <a:cubicBezTo>
                      <a:pt x="86" y="9"/>
                      <a:pt x="83" y="11"/>
                      <a:pt x="79" y="11"/>
                    </a:cubicBezTo>
                    <a:lnTo>
                      <a:pt x="7" y="11"/>
                    </a:lnTo>
                    <a:close/>
                  </a:path>
                </a:pathLst>
              </a:custGeom>
              <a:solidFill>
                <a:srgbClr val="232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62" name="Rectangle 71">
                <a:extLst>
                  <a:ext uri="{FF2B5EF4-FFF2-40B4-BE49-F238E27FC236}">
                    <a16:creationId xmlns:a16="http://schemas.microsoft.com/office/drawing/2014/main" id="{719915B1-541E-4DF1-A3C8-C916FD58A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" y="292"/>
                <a:ext cx="808" cy="1432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3447D6B-7EBC-4A47-945F-1FE1E610A061}"/>
                </a:ext>
              </a:extLst>
            </p:cNvPr>
            <p:cNvGrpSpPr/>
            <p:nvPr/>
          </p:nvGrpSpPr>
          <p:grpSpPr>
            <a:xfrm>
              <a:off x="6140485" y="2920946"/>
              <a:ext cx="1614298" cy="3451300"/>
              <a:chOff x="1437377" y="1706502"/>
              <a:chExt cx="1614298" cy="3451300"/>
            </a:xfrm>
          </p:grpSpPr>
          <p:grpSp>
            <p:nvGrpSpPr>
              <p:cNvPr id="50" name="Group 65">
                <a:extLst>
                  <a:ext uri="{FF2B5EF4-FFF2-40B4-BE49-F238E27FC236}">
                    <a16:creationId xmlns:a16="http://schemas.microsoft.com/office/drawing/2014/main" id="{16DD2022-FB15-4719-A5B5-53AA4FFDEB9C}"/>
                  </a:ext>
                </a:extLst>
              </p:cNvPr>
              <p:cNvGrpSpPr/>
              <p:nvPr/>
            </p:nvGrpSpPr>
            <p:grpSpPr>
              <a:xfrm>
                <a:off x="1437377" y="1706502"/>
                <a:ext cx="1614298" cy="3451300"/>
                <a:chOff x="0" y="0"/>
                <a:chExt cx="950" cy="2029"/>
              </a:xfrm>
            </p:grpSpPr>
            <p:sp>
              <p:nvSpPr>
                <p:cNvPr id="52" name="Freeform 66">
                  <a:extLst>
                    <a:ext uri="{FF2B5EF4-FFF2-40B4-BE49-F238E27FC236}">
                      <a16:creationId xmlns:a16="http://schemas.microsoft.com/office/drawing/2014/main" id="{87BEBA9E-A0B7-4849-B5C1-BA271D209BCC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950" cy="2029"/>
                </a:xfrm>
                <a:custGeom>
                  <a:avLst/>
                  <a:gdLst>
                    <a:gd name="T0" fmla="*/ 429 w 508"/>
                    <a:gd name="T1" fmla="*/ 1085 h 1085"/>
                    <a:gd name="T2" fmla="*/ 507 w 508"/>
                    <a:gd name="T3" fmla="*/ 1006 h 1085"/>
                    <a:gd name="T4" fmla="*/ 508 w 508"/>
                    <a:gd name="T5" fmla="*/ 79 h 1085"/>
                    <a:gd name="T6" fmla="*/ 429 w 508"/>
                    <a:gd name="T7" fmla="*/ 0 h 1085"/>
                    <a:gd name="T8" fmla="*/ 79 w 508"/>
                    <a:gd name="T9" fmla="*/ 0 h 1085"/>
                    <a:gd name="T10" fmla="*/ 1 w 508"/>
                    <a:gd name="T11" fmla="*/ 79 h 1085"/>
                    <a:gd name="T12" fmla="*/ 0 w 508"/>
                    <a:gd name="T13" fmla="*/ 1006 h 1085"/>
                    <a:gd name="T14" fmla="*/ 79 w 508"/>
                    <a:gd name="T15" fmla="*/ 1085 h 1085"/>
                    <a:gd name="T16" fmla="*/ 429 w 508"/>
                    <a:gd name="T17" fmla="*/ 1085 h 1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08" h="1085">
                      <a:moveTo>
                        <a:pt x="429" y="1085"/>
                      </a:moveTo>
                      <a:cubicBezTo>
                        <a:pt x="472" y="1085"/>
                        <a:pt x="507" y="1050"/>
                        <a:pt x="507" y="1006"/>
                      </a:cubicBezTo>
                      <a:cubicBezTo>
                        <a:pt x="508" y="79"/>
                        <a:pt x="508" y="79"/>
                        <a:pt x="508" y="79"/>
                      </a:cubicBezTo>
                      <a:cubicBezTo>
                        <a:pt x="508" y="36"/>
                        <a:pt x="472" y="0"/>
                        <a:pt x="429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6" y="0"/>
                        <a:pt x="1" y="36"/>
                        <a:pt x="1" y="79"/>
                      </a:cubicBezTo>
                      <a:cubicBezTo>
                        <a:pt x="0" y="1006"/>
                        <a:pt x="0" y="1006"/>
                        <a:pt x="0" y="1006"/>
                      </a:cubicBezTo>
                      <a:cubicBezTo>
                        <a:pt x="0" y="1050"/>
                        <a:pt x="36" y="1085"/>
                        <a:pt x="79" y="1085"/>
                      </a:cubicBezTo>
                      <a:cubicBezTo>
                        <a:pt x="429" y="1085"/>
                        <a:pt x="429" y="1085"/>
                        <a:pt x="429" y="1085"/>
                      </a:cubicBezTo>
                    </a:path>
                  </a:pathLst>
                </a:custGeom>
                <a:solidFill>
                  <a:srgbClr val="D19A63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53" name="Freeform 67">
                  <a:extLst>
                    <a:ext uri="{FF2B5EF4-FFF2-40B4-BE49-F238E27FC236}">
                      <a16:creationId xmlns:a16="http://schemas.microsoft.com/office/drawing/2014/main" id="{5660566A-3156-4F60-8DF2-23A68BC78274}"/>
                    </a:ext>
                  </a:extLst>
                </p:cNvPr>
                <p:cNvSpPr/>
                <p:nvPr/>
              </p:nvSpPr>
              <p:spPr bwMode="auto">
                <a:xfrm>
                  <a:off x="17" y="17"/>
                  <a:ext cx="916" cy="1995"/>
                </a:xfrm>
                <a:custGeom>
                  <a:avLst/>
                  <a:gdLst>
                    <a:gd name="T0" fmla="*/ 420 w 490"/>
                    <a:gd name="T1" fmla="*/ 1067 h 1067"/>
                    <a:gd name="T2" fmla="*/ 490 w 490"/>
                    <a:gd name="T3" fmla="*/ 997 h 1067"/>
                    <a:gd name="T4" fmla="*/ 490 w 490"/>
                    <a:gd name="T5" fmla="*/ 70 h 1067"/>
                    <a:gd name="T6" fmla="*/ 420 w 490"/>
                    <a:gd name="T7" fmla="*/ 0 h 1067"/>
                    <a:gd name="T8" fmla="*/ 70 w 490"/>
                    <a:gd name="T9" fmla="*/ 0 h 1067"/>
                    <a:gd name="T10" fmla="*/ 0 w 490"/>
                    <a:gd name="T11" fmla="*/ 70 h 1067"/>
                    <a:gd name="T12" fmla="*/ 0 w 490"/>
                    <a:gd name="T13" fmla="*/ 997 h 1067"/>
                    <a:gd name="T14" fmla="*/ 70 w 490"/>
                    <a:gd name="T15" fmla="*/ 1067 h 1067"/>
                    <a:gd name="T16" fmla="*/ 420 w 490"/>
                    <a:gd name="T17" fmla="*/ 1067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0" h="1067">
                      <a:moveTo>
                        <a:pt x="420" y="1067"/>
                      </a:moveTo>
                      <a:cubicBezTo>
                        <a:pt x="458" y="1067"/>
                        <a:pt x="490" y="1036"/>
                        <a:pt x="490" y="997"/>
                      </a:cubicBezTo>
                      <a:cubicBezTo>
                        <a:pt x="490" y="70"/>
                        <a:pt x="490" y="70"/>
                        <a:pt x="490" y="70"/>
                      </a:cubicBezTo>
                      <a:cubicBezTo>
                        <a:pt x="490" y="31"/>
                        <a:pt x="459" y="0"/>
                        <a:pt x="420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32" y="0"/>
                        <a:pt x="0" y="31"/>
                        <a:pt x="0" y="70"/>
                      </a:cubicBezTo>
                      <a:cubicBezTo>
                        <a:pt x="0" y="997"/>
                        <a:pt x="0" y="997"/>
                        <a:pt x="0" y="997"/>
                      </a:cubicBezTo>
                      <a:cubicBezTo>
                        <a:pt x="0" y="1036"/>
                        <a:pt x="31" y="1067"/>
                        <a:pt x="70" y="1067"/>
                      </a:cubicBezTo>
                      <a:cubicBezTo>
                        <a:pt x="420" y="1067"/>
                        <a:pt x="420" y="1067"/>
                        <a:pt x="420" y="1067"/>
                      </a:cubicBezTo>
                    </a:path>
                  </a:pathLst>
                </a:custGeom>
                <a:solidFill>
                  <a:srgbClr val="FBFB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54" name="Oval 68">
                  <a:extLst>
                    <a:ext uri="{FF2B5EF4-FFF2-40B4-BE49-F238E27FC236}">
                      <a16:creationId xmlns:a16="http://schemas.microsoft.com/office/drawing/2014/main" id="{BD380566-9EF1-4BEE-B7A0-290CA42906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" y="1790"/>
                  <a:ext cx="168" cy="16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55" name="Rectangle 69" descr="20120802014555">
                  <a:extLst>
                    <a:ext uri="{FF2B5EF4-FFF2-40B4-BE49-F238E27FC236}">
                      <a16:creationId xmlns:a16="http://schemas.microsoft.com/office/drawing/2014/main" id="{8CD81C4D-0576-4A47-BCCB-AE3ADC67AB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" y="290"/>
                  <a:ext cx="808" cy="1432"/>
                </a:xfrm>
                <a:prstGeom prst="rect">
                  <a:avLst/>
                </a:prstGeom>
                <a:blipFill dpi="0"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56" name="Rectangle 71">
                  <a:extLst>
                    <a:ext uri="{FF2B5EF4-FFF2-40B4-BE49-F238E27FC236}">
                      <a16:creationId xmlns:a16="http://schemas.microsoft.com/office/drawing/2014/main" id="{186E45BA-1997-430D-971E-80FAFC4147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" y="292"/>
                  <a:ext cx="808" cy="1432"/>
                </a:xfrm>
                <a:prstGeom prst="rect">
                  <a:avLst/>
                </a:prstGeom>
                <a:solidFill>
                  <a:schemeClr val="tx1">
                    <a:alpha val="79999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sp>
            <p:nvSpPr>
              <p:cNvPr id="51" name="Freeform 70">
                <a:extLst>
                  <a:ext uri="{FF2B5EF4-FFF2-40B4-BE49-F238E27FC236}">
                    <a16:creationId xmlns:a16="http://schemas.microsoft.com/office/drawing/2014/main" id="{E009DFE1-274A-4B93-B6C3-38B95BA275AC}"/>
                  </a:ext>
                </a:extLst>
              </p:cNvPr>
              <p:cNvSpPr/>
              <p:nvPr/>
            </p:nvSpPr>
            <p:spPr bwMode="auto">
              <a:xfrm>
                <a:off x="2113683" y="1873516"/>
                <a:ext cx="273581" cy="35721"/>
              </a:xfrm>
              <a:custGeom>
                <a:avLst/>
                <a:gdLst>
                  <a:gd name="T0" fmla="*/ 7 w 86"/>
                  <a:gd name="T1" fmla="*/ 11 h 11"/>
                  <a:gd name="T2" fmla="*/ 0 w 86"/>
                  <a:gd name="T3" fmla="*/ 6 h 11"/>
                  <a:gd name="T4" fmla="*/ 7 w 86"/>
                  <a:gd name="T5" fmla="*/ 0 h 11"/>
                  <a:gd name="T6" fmla="*/ 79 w 86"/>
                  <a:gd name="T7" fmla="*/ 0 h 11"/>
                  <a:gd name="T8" fmla="*/ 86 w 86"/>
                  <a:gd name="T9" fmla="*/ 6 h 11"/>
                  <a:gd name="T10" fmla="*/ 79 w 86"/>
                  <a:gd name="T11" fmla="*/ 11 h 11"/>
                  <a:gd name="T12" fmla="*/ 7 w 86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1">
                    <a:moveTo>
                      <a:pt x="7" y="11"/>
                    </a:move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3" y="0"/>
                      <a:pt x="86" y="3"/>
                      <a:pt x="86" y="6"/>
                    </a:cubicBezTo>
                    <a:cubicBezTo>
                      <a:pt x="86" y="9"/>
                      <a:pt x="83" y="11"/>
                      <a:pt x="79" y="11"/>
                    </a:cubicBezTo>
                    <a:lnTo>
                      <a:pt x="7" y="11"/>
                    </a:lnTo>
                    <a:close/>
                  </a:path>
                </a:pathLst>
              </a:custGeom>
              <a:solidFill>
                <a:srgbClr val="232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29" name="Group 65">
              <a:extLst>
                <a:ext uri="{FF2B5EF4-FFF2-40B4-BE49-F238E27FC236}">
                  <a16:creationId xmlns:a16="http://schemas.microsoft.com/office/drawing/2014/main" id="{3A9A5946-DC97-4EC1-8F63-F047838ED815}"/>
                </a:ext>
              </a:extLst>
            </p:cNvPr>
            <p:cNvGrpSpPr/>
            <p:nvPr/>
          </p:nvGrpSpPr>
          <p:grpSpPr>
            <a:xfrm>
              <a:off x="8134106" y="2931457"/>
              <a:ext cx="1614298" cy="3451300"/>
              <a:chOff x="0" y="0"/>
              <a:chExt cx="950" cy="2029"/>
            </a:xfrm>
          </p:grpSpPr>
          <p:sp>
            <p:nvSpPr>
              <p:cNvPr id="44" name="Freeform 66">
                <a:extLst>
                  <a:ext uri="{FF2B5EF4-FFF2-40B4-BE49-F238E27FC236}">
                    <a16:creationId xmlns:a16="http://schemas.microsoft.com/office/drawing/2014/main" id="{F24E0D57-99D4-4F07-B9E4-744001019EA7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950" cy="2029"/>
              </a:xfrm>
              <a:custGeom>
                <a:avLst/>
                <a:gdLst>
                  <a:gd name="T0" fmla="*/ 429 w 508"/>
                  <a:gd name="T1" fmla="*/ 1085 h 1085"/>
                  <a:gd name="T2" fmla="*/ 507 w 508"/>
                  <a:gd name="T3" fmla="*/ 1006 h 1085"/>
                  <a:gd name="T4" fmla="*/ 508 w 508"/>
                  <a:gd name="T5" fmla="*/ 79 h 1085"/>
                  <a:gd name="T6" fmla="*/ 429 w 508"/>
                  <a:gd name="T7" fmla="*/ 0 h 1085"/>
                  <a:gd name="T8" fmla="*/ 79 w 508"/>
                  <a:gd name="T9" fmla="*/ 0 h 1085"/>
                  <a:gd name="T10" fmla="*/ 1 w 508"/>
                  <a:gd name="T11" fmla="*/ 79 h 1085"/>
                  <a:gd name="T12" fmla="*/ 0 w 508"/>
                  <a:gd name="T13" fmla="*/ 1006 h 1085"/>
                  <a:gd name="T14" fmla="*/ 79 w 508"/>
                  <a:gd name="T15" fmla="*/ 1085 h 1085"/>
                  <a:gd name="T16" fmla="*/ 429 w 508"/>
                  <a:gd name="T17" fmla="*/ 1085 h 1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8" h="1085">
                    <a:moveTo>
                      <a:pt x="429" y="1085"/>
                    </a:moveTo>
                    <a:cubicBezTo>
                      <a:pt x="472" y="1085"/>
                      <a:pt x="507" y="1050"/>
                      <a:pt x="507" y="1006"/>
                    </a:cubicBezTo>
                    <a:cubicBezTo>
                      <a:pt x="508" y="79"/>
                      <a:pt x="508" y="79"/>
                      <a:pt x="508" y="79"/>
                    </a:cubicBezTo>
                    <a:cubicBezTo>
                      <a:pt x="508" y="36"/>
                      <a:pt x="472" y="0"/>
                      <a:pt x="42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36" y="0"/>
                      <a:pt x="1" y="36"/>
                      <a:pt x="1" y="79"/>
                    </a:cubicBezTo>
                    <a:cubicBezTo>
                      <a:pt x="0" y="1006"/>
                      <a:pt x="0" y="1006"/>
                      <a:pt x="0" y="1006"/>
                    </a:cubicBezTo>
                    <a:cubicBezTo>
                      <a:pt x="0" y="1050"/>
                      <a:pt x="36" y="1085"/>
                      <a:pt x="79" y="1085"/>
                    </a:cubicBezTo>
                    <a:cubicBezTo>
                      <a:pt x="429" y="1085"/>
                      <a:pt x="429" y="1085"/>
                      <a:pt x="429" y="1085"/>
                    </a:cubicBezTo>
                  </a:path>
                </a:pathLst>
              </a:custGeom>
              <a:solidFill>
                <a:srgbClr val="D19A63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45" name="Freeform 67">
                <a:extLst>
                  <a:ext uri="{FF2B5EF4-FFF2-40B4-BE49-F238E27FC236}">
                    <a16:creationId xmlns:a16="http://schemas.microsoft.com/office/drawing/2014/main" id="{CEFB7FE2-35F2-4CCA-80E5-7DB53896B214}"/>
                  </a:ext>
                </a:extLst>
              </p:cNvPr>
              <p:cNvSpPr/>
              <p:nvPr/>
            </p:nvSpPr>
            <p:spPr bwMode="auto">
              <a:xfrm>
                <a:off x="17" y="17"/>
                <a:ext cx="916" cy="1995"/>
              </a:xfrm>
              <a:custGeom>
                <a:avLst/>
                <a:gdLst>
                  <a:gd name="T0" fmla="*/ 420 w 490"/>
                  <a:gd name="T1" fmla="*/ 1067 h 1067"/>
                  <a:gd name="T2" fmla="*/ 490 w 490"/>
                  <a:gd name="T3" fmla="*/ 997 h 1067"/>
                  <a:gd name="T4" fmla="*/ 490 w 490"/>
                  <a:gd name="T5" fmla="*/ 70 h 1067"/>
                  <a:gd name="T6" fmla="*/ 420 w 490"/>
                  <a:gd name="T7" fmla="*/ 0 h 1067"/>
                  <a:gd name="T8" fmla="*/ 70 w 490"/>
                  <a:gd name="T9" fmla="*/ 0 h 1067"/>
                  <a:gd name="T10" fmla="*/ 0 w 490"/>
                  <a:gd name="T11" fmla="*/ 70 h 1067"/>
                  <a:gd name="T12" fmla="*/ 0 w 490"/>
                  <a:gd name="T13" fmla="*/ 997 h 1067"/>
                  <a:gd name="T14" fmla="*/ 70 w 490"/>
                  <a:gd name="T15" fmla="*/ 1067 h 1067"/>
                  <a:gd name="T16" fmla="*/ 420 w 490"/>
                  <a:gd name="T17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" h="1067">
                    <a:moveTo>
                      <a:pt x="420" y="1067"/>
                    </a:moveTo>
                    <a:cubicBezTo>
                      <a:pt x="458" y="1067"/>
                      <a:pt x="490" y="1036"/>
                      <a:pt x="490" y="997"/>
                    </a:cubicBezTo>
                    <a:cubicBezTo>
                      <a:pt x="490" y="70"/>
                      <a:pt x="490" y="70"/>
                      <a:pt x="490" y="70"/>
                    </a:cubicBezTo>
                    <a:cubicBezTo>
                      <a:pt x="490" y="31"/>
                      <a:pt x="459" y="0"/>
                      <a:pt x="42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2" y="0"/>
                      <a:pt x="0" y="31"/>
                      <a:pt x="0" y="70"/>
                    </a:cubicBezTo>
                    <a:cubicBezTo>
                      <a:pt x="0" y="997"/>
                      <a:pt x="0" y="997"/>
                      <a:pt x="0" y="997"/>
                    </a:cubicBezTo>
                    <a:cubicBezTo>
                      <a:pt x="0" y="1036"/>
                      <a:pt x="31" y="1067"/>
                      <a:pt x="70" y="1067"/>
                    </a:cubicBezTo>
                    <a:cubicBezTo>
                      <a:pt x="420" y="1067"/>
                      <a:pt x="420" y="1067"/>
                      <a:pt x="420" y="1067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46" name="Oval 68">
                <a:extLst>
                  <a:ext uri="{FF2B5EF4-FFF2-40B4-BE49-F238E27FC236}">
                    <a16:creationId xmlns:a16="http://schemas.microsoft.com/office/drawing/2014/main" id="{8CEA8A12-9147-422E-941B-93AF7B8A6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" y="1790"/>
                <a:ext cx="168" cy="16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47" name="Rectangle 69" descr="20120802014555">
                <a:extLst>
                  <a:ext uri="{FF2B5EF4-FFF2-40B4-BE49-F238E27FC236}">
                    <a16:creationId xmlns:a16="http://schemas.microsoft.com/office/drawing/2014/main" id="{AD7B1F70-3793-4477-BAEC-5A3C9940B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" y="290"/>
                <a:ext cx="808" cy="1432"/>
              </a:xfrm>
              <a:prstGeom prst="rect">
                <a:avLst/>
              </a:prstGeom>
              <a:blipFill dpi="0"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48" name="Freeform 70">
                <a:extLst>
                  <a:ext uri="{FF2B5EF4-FFF2-40B4-BE49-F238E27FC236}">
                    <a16:creationId xmlns:a16="http://schemas.microsoft.com/office/drawing/2014/main" id="{A678D213-07C8-4356-824E-6082902D19D0}"/>
                  </a:ext>
                </a:extLst>
              </p:cNvPr>
              <p:cNvSpPr/>
              <p:nvPr/>
            </p:nvSpPr>
            <p:spPr bwMode="auto">
              <a:xfrm>
                <a:off x="394" y="91"/>
                <a:ext cx="161" cy="21"/>
              </a:xfrm>
              <a:custGeom>
                <a:avLst/>
                <a:gdLst>
                  <a:gd name="T0" fmla="*/ 7 w 86"/>
                  <a:gd name="T1" fmla="*/ 11 h 11"/>
                  <a:gd name="T2" fmla="*/ 0 w 86"/>
                  <a:gd name="T3" fmla="*/ 6 h 11"/>
                  <a:gd name="T4" fmla="*/ 7 w 86"/>
                  <a:gd name="T5" fmla="*/ 0 h 11"/>
                  <a:gd name="T6" fmla="*/ 79 w 86"/>
                  <a:gd name="T7" fmla="*/ 0 h 11"/>
                  <a:gd name="T8" fmla="*/ 86 w 86"/>
                  <a:gd name="T9" fmla="*/ 6 h 11"/>
                  <a:gd name="T10" fmla="*/ 79 w 86"/>
                  <a:gd name="T11" fmla="*/ 11 h 11"/>
                  <a:gd name="T12" fmla="*/ 7 w 86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1">
                    <a:moveTo>
                      <a:pt x="7" y="11"/>
                    </a:move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3" y="0"/>
                      <a:pt x="86" y="3"/>
                      <a:pt x="86" y="6"/>
                    </a:cubicBezTo>
                    <a:cubicBezTo>
                      <a:pt x="86" y="9"/>
                      <a:pt x="83" y="11"/>
                      <a:pt x="79" y="11"/>
                    </a:cubicBezTo>
                    <a:lnTo>
                      <a:pt x="7" y="11"/>
                    </a:lnTo>
                    <a:close/>
                  </a:path>
                </a:pathLst>
              </a:custGeom>
              <a:solidFill>
                <a:srgbClr val="232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49" name="Rectangle 71">
                <a:extLst>
                  <a:ext uri="{FF2B5EF4-FFF2-40B4-BE49-F238E27FC236}">
                    <a16:creationId xmlns:a16="http://schemas.microsoft.com/office/drawing/2014/main" id="{5F8EBC84-5672-42CC-A23A-88566C2C9D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" y="292"/>
                <a:ext cx="808" cy="1432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015ED49-6665-4324-B055-FE8F21553D97}"/>
                </a:ext>
              </a:extLst>
            </p:cNvPr>
            <p:cNvGrpSpPr/>
            <p:nvPr/>
          </p:nvGrpSpPr>
          <p:grpSpPr>
            <a:xfrm>
              <a:off x="10127727" y="2947332"/>
              <a:ext cx="1614298" cy="3451300"/>
              <a:chOff x="1437377" y="1706502"/>
              <a:chExt cx="1614298" cy="3451300"/>
            </a:xfrm>
          </p:grpSpPr>
          <p:grpSp>
            <p:nvGrpSpPr>
              <p:cNvPr id="37" name="Group 65">
                <a:extLst>
                  <a:ext uri="{FF2B5EF4-FFF2-40B4-BE49-F238E27FC236}">
                    <a16:creationId xmlns:a16="http://schemas.microsoft.com/office/drawing/2014/main" id="{DF2788BE-0B46-42CF-B8F3-CE2F1556E65D}"/>
                  </a:ext>
                </a:extLst>
              </p:cNvPr>
              <p:cNvGrpSpPr/>
              <p:nvPr/>
            </p:nvGrpSpPr>
            <p:grpSpPr>
              <a:xfrm>
                <a:off x="1437377" y="1706502"/>
                <a:ext cx="1614298" cy="3451300"/>
                <a:chOff x="0" y="0"/>
                <a:chExt cx="950" cy="2029"/>
              </a:xfrm>
            </p:grpSpPr>
            <p:sp>
              <p:nvSpPr>
                <p:cNvPr id="39" name="Freeform 66">
                  <a:extLst>
                    <a:ext uri="{FF2B5EF4-FFF2-40B4-BE49-F238E27FC236}">
                      <a16:creationId xmlns:a16="http://schemas.microsoft.com/office/drawing/2014/main" id="{A03EE78F-26EC-451F-9247-3064004C9EF1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950" cy="2029"/>
                </a:xfrm>
                <a:custGeom>
                  <a:avLst/>
                  <a:gdLst>
                    <a:gd name="T0" fmla="*/ 429 w 508"/>
                    <a:gd name="T1" fmla="*/ 1085 h 1085"/>
                    <a:gd name="T2" fmla="*/ 507 w 508"/>
                    <a:gd name="T3" fmla="*/ 1006 h 1085"/>
                    <a:gd name="T4" fmla="*/ 508 w 508"/>
                    <a:gd name="T5" fmla="*/ 79 h 1085"/>
                    <a:gd name="T6" fmla="*/ 429 w 508"/>
                    <a:gd name="T7" fmla="*/ 0 h 1085"/>
                    <a:gd name="T8" fmla="*/ 79 w 508"/>
                    <a:gd name="T9" fmla="*/ 0 h 1085"/>
                    <a:gd name="T10" fmla="*/ 1 w 508"/>
                    <a:gd name="T11" fmla="*/ 79 h 1085"/>
                    <a:gd name="T12" fmla="*/ 0 w 508"/>
                    <a:gd name="T13" fmla="*/ 1006 h 1085"/>
                    <a:gd name="T14" fmla="*/ 79 w 508"/>
                    <a:gd name="T15" fmla="*/ 1085 h 1085"/>
                    <a:gd name="T16" fmla="*/ 429 w 508"/>
                    <a:gd name="T17" fmla="*/ 1085 h 1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08" h="1085">
                      <a:moveTo>
                        <a:pt x="429" y="1085"/>
                      </a:moveTo>
                      <a:cubicBezTo>
                        <a:pt x="472" y="1085"/>
                        <a:pt x="507" y="1050"/>
                        <a:pt x="507" y="1006"/>
                      </a:cubicBezTo>
                      <a:cubicBezTo>
                        <a:pt x="508" y="79"/>
                        <a:pt x="508" y="79"/>
                        <a:pt x="508" y="79"/>
                      </a:cubicBezTo>
                      <a:cubicBezTo>
                        <a:pt x="508" y="36"/>
                        <a:pt x="472" y="0"/>
                        <a:pt x="429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6" y="0"/>
                        <a:pt x="1" y="36"/>
                        <a:pt x="1" y="79"/>
                      </a:cubicBezTo>
                      <a:cubicBezTo>
                        <a:pt x="0" y="1006"/>
                        <a:pt x="0" y="1006"/>
                        <a:pt x="0" y="1006"/>
                      </a:cubicBezTo>
                      <a:cubicBezTo>
                        <a:pt x="0" y="1050"/>
                        <a:pt x="36" y="1085"/>
                        <a:pt x="79" y="1085"/>
                      </a:cubicBezTo>
                      <a:cubicBezTo>
                        <a:pt x="429" y="1085"/>
                        <a:pt x="429" y="1085"/>
                        <a:pt x="429" y="1085"/>
                      </a:cubicBezTo>
                    </a:path>
                  </a:pathLst>
                </a:custGeom>
                <a:solidFill>
                  <a:srgbClr val="D19A63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0" name="Freeform 67">
                  <a:extLst>
                    <a:ext uri="{FF2B5EF4-FFF2-40B4-BE49-F238E27FC236}">
                      <a16:creationId xmlns:a16="http://schemas.microsoft.com/office/drawing/2014/main" id="{E97BE558-640E-49C9-8E18-0F98E5603484}"/>
                    </a:ext>
                  </a:extLst>
                </p:cNvPr>
                <p:cNvSpPr/>
                <p:nvPr/>
              </p:nvSpPr>
              <p:spPr bwMode="auto">
                <a:xfrm>
                  <a:off x="17" y="17"/>
                  <a:ext cx="916" cy="1995"/>
                </a:xfrm>
                <a:custGeom>
                  <a:avLst/>
                  <a:gdLst>
                    <a:gd name="T0" fmla="*/ 420 w 490"/>
                    <a:gd name="T1" fmla="*/ 1067 h 1067"/>
                    <a:gd name="T2" fmla="*/ 490 w 490"/>
                    <a:gd name="T3" fmla="*/ 997 h 1067"/>
                    <a:gd name="T4" fmla="*/ 490 w 490"/>
                    <a:gd name="T5" fmla="*/ 70 h 1067"/>
                    <a:gd name="T6" fmla="*/ 420 w 490"/>
                    <a:gd name="T7" fmla="*/ 0 h 1067"/>
                    <a:gd name="T8" fmla="*/ 70 w 490"/>
                    <a:gd name="T9" fmla="*/ 0 h 1067"/>
                    <a:gd name="T10" fmla="*/ 0 w 490"/>
                    <a:gd name="T11" fmla="*/ 70 h 1067"/>
                    <a:gd name="T12" fmla="*/ 0 w 490"/>
                    <a:gd name="T13" fmla="*/ 997 h 1067"/>
                    <a:gd name="T14" fmla="*/ 70 w 490"/>
                    <a:gd name="T15" fmla="*/ 1067 h 1067"/>
                    <a:gd name="T16" fmla="*/ 420 w 490"/>
                    <a:gd name="T17" fmla="*/ 1067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0" h="1067">
                      <a:moveTo>
                        <a:pt x="420" y="1067"/>
                      </a:moveTo>
                      <a:cubicBezTo>
                        <a:pt x="458" y="1067"/>
                        <a:pt x="490" y="1036"/>
                        <a:pt x="490" y="997"/>
                      </a:cubicBezTo>
                      <a:cubicBezTo>
                        <a:pt x="490" y="70"/>
                        <a:pt x="490" y="70"/>
                        <a:pt x="490" y="70"/>
                      </a:cubicBezTo>
                      <a:cubicBezTo>
                        <a:pt x="490" y="31"/>
                        <a:pt x="459" y="0"/>
                        <a:pt x="420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32" y="0"/>
                        <a:pt x="0" y="31"/>
                        <a:pt x="0" y="70"/>
                      </a:cubicBezTo>
                      <a:cubicBezTo>
                        <a:pt x="0" y="997"/>
                        <a:pt x="0" y="997"/>
                        <a:pt x="0" y="997"/>
                      </a:cubicBezTo>
                      <a:cubicBezTo>
                        <a:pt x="0" y="1036"/>
                        <a:pt x="31" y="1067"/>
                        <a:pt x="70" y="1067"/>
                      </a:cubicBezTo>
                      <a:cubicBezTo>
                        <a:pt x="420" y="1067"/>
                        <a:pt x="420" y="1067"/>
                        <a:pt x="420" y="1067"/>
                      </a:cubicBezTo>
                    </a:path>
                  </a:pathLst>
                </a:custGeom>
                <a:solidFill>
                  <a:srgbClr val="FBFB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1" name="Oval 68">
                  <a:extLst>
                    <a:ext uri="{FF2B5EF4-FFF2-40B4-BE49-F238E27FC236}">
                      <a16:creationId xmlns:a16="http://schemas.microsoft.com/office/drawing/2014/main" id="{41DE612F-E738-45E0-8132-BBF5CA51C8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" y="1790"/>
                  <a:ext cx="168" cy="16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2" name="Rectangle 69" descr="20120802014555">
                  <a:extLst>
                    <a:ext uri="{FF2B5EF4-FFF2-40B4-BE49-F238E27FC236}">
                      <a16:creationId xmlns:a16="http://schemas.microsoft.com/office/drawing/2014/main" id="{4C800C15-6749-4111-B0FE-468EC7486F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" y="290"/>
                  <a:ext cx="808" cy="1432"/>
                </a:xfrm>
                <a:prstGeom prst="rect">
                  <a:avLst/>
                </a:prstGeom>
                <a:blipFill dpi="0"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3" name="Rectangle 71">
                  <a:extLst>
                    <a:ext uri="{FF2B5EF4-FFF2-40B4-BE49-F238E27FC236}">
                      <a16:creationId xmlns:a16="http://schemas.microsoft.com/office/drawing/2014/main" id="{837B7714-2534-453E-A695-654E78CA17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" y="292"/>
                  <a:ext cx="808" cy="1432"/>
                </a:xfrm>
                <a:prstGeom prst="rect">
                  <a:avLst/>
                </a:prstGeom>
                <a:solidFill>
                  <a:schemeClr val="tx1">
                    <a:alpha val="79999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</p:grpSp>
          <p:sp>
            <p:nvSpPr>
              <p:cNvPr id="38" name="Freeform 70">
                <a:extLst>
                  <a:ext uri="{FF2B5EF4-FFF2-40B4-BE49-F238E27FC236}">
                    <a16:creationId xmlns:a16="http://schemas.microsoft.com/office/drawing/2014/main" id="{89BEB6AB-3577-4644-8927-0F0B6E3A7F69}"/>
                  </a:ext>
                </a:extLst>
              </p:cNvPr>
              <p:cNvSpPr/>
              <p:nvPr/>
            </p:nvSpPr>
            <p:spPr bwMode="auto">
              <a:xfrm>
                <a:off x="2113683" y="1873516"/>
                <a:ext cx="273581" cy="35721"/>
              </a:xfrm>
              <a:custGeom>
                <a:avLst/>
                <a:gdLst>
                  <a:gd name="T0" fmla="*/ 7 w 86"/>
                  <a:gd name="T1" fmla="*/ 11 h 11"/>
                  <a:gd name="T2" fmla="*/ 0 w 86"/>
                  <a:gd name="T3" fmla="*/ 6 h 11"/>
                  <a:gd name="T4" fmla="*/ 7 w 86"/>
                  <a:gd name="T5" fmla="*/ 0 h 11"/>
                  <a:gd name="T6" fmla="*/ 79 w 86"/>
                  <a:gd name="T7" fmla="*/ 0 h 11"/>
                  <a:gd name="T8" fmla="*/ 86 w 86"/>
                  <a:gd name="T9" fmla="*/ 6 h 11"/>
                  <a:gd name="T10" fmla="*/ 79 w 86"/>
                  <a:gd name="T11" fmla="*/ 11 h 11"/>
                  <a:gd name="T12" fmla="*/ 7 w 86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1">
                    <a:moveTo>
                      <a:pt x="7" y="11"/>
                    </a:move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3" y="0"/>
                      <a:pt x="86" y="3"/>
                      <a:pt x="86" y="6"/>
                    </a:cubicBezTo>
                    <a:cubicBezTo>
                      <a:pt x="86" y="9"/>
                      <a:pt x="83" y="11"/>
                      <a:pt x="79" y="11"/>
                    </a:cubicBezTo>
                    <a:lnTo>
                      <a:pt x="7" y="11"/>
                    </a:lnTo>
                    <a:close/>
                  </a:path>
                </a:pathLst>
              </a:custGeom>
              <a:solidFill>
                <a:srgbClr val="232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B0DAF88-61FF-41F5-858A-886D3160B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5910" y="3263679"/>
              <a:ext cx="1460667" cy="260070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ADF0D383-D8BB-4CA1-9876-9F91458D0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3429" y="3249822"/>
              <a:ext cx="1448537" cy="2600221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0BF0151D-1E39-4F6D-B702-9634F35CD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00933" y="3211747"/>
              <a:ext cx="1484042" cy="2654384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BADBEC38-7234-4FD2-B4D1-D89A16B1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0421" y="3223874"/>
              <a:ext cx="1483020" cy="2652556"/>
            </a:xfrm>
            <a:prstGeom prst="rect">
              <a:avLst/>
            </a:prstGeom>
          </p:spPr>
        </p:pic>
      </p:grpSp>
      <p:sp>
        <p:nvSpPr>
          <p:cNvPr id="66" name="矩形 65">
            <a:extLst>
              <a:ext uri="{FF2B5EF4-FFF2-40B4-BE49-F238E27FC236}">
                <a16:creationId xmlns:a16="http://schemas.microsoft.com/office/drawing/2014/main" id="{356856C5-6E17-43E0-B163-3C3274C88D06}"/>
              </a:ext>
            </a:extLst>
          </p:cNvPr>
          <p:cNvSpPr/>
          <p:nvPr/>
        </p:nvSpPr>
        <p:spPr>
          <a:xfrm>
            <a:off x="3201498" y="1367903"/>
            <a:ext cx="8468336" cy="1215183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D19A6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C187EBB-CF7D-46C4-87AA-1690A6A52BAA}"/>
              </a:ext>
            </a:extLst>
          </p:cNvPr>
          <p:cNvSpPr txBox="1"/>
          <p:nvPr/>
        </p:nvSpPr>
        <p:spPr>
          <a:xfrm>
            <a:off x="3213439" y="1366898"/>
            <a:ext cx="8498771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Hybrid App</a:t>
            </a:r>
            <a:r>
              <a:rPr lang="zh-CN" altLang="en-US" sz="1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能有效提高效率、节省成本。它是一种取长补短的开发模式，原生代码部分利用</a:t>
            </a:r>
            <a:r>
              <a:rPr lang="en-US" altLang="zh-CN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WebView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插件为</a:t>
            </a:r>
            <a:r>
              <a:rPr lang="en-US" altLang="zh-CN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提供容器，</a:t>
            </a:r>
            <a:r>
              <a:rPr lang="zh-CN" altLang="en-US" sz="1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驾驶小报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的业务实现利用与</a:t>
            </a:r>
            <a:r>
              <a:rPr lang="en-US" altLang="zh-CN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相关的</a:t>
            </a:r>
            <a:r>
              <a:rPr lang="en-US" altLang="zh-CN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技术进行实现，界面精美，动画流畅。同一套</a:t>
            </a:r>
            <a:r>
              <a:rPr lang="en-US" altLang="zh-CN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en-US" altLang="zh-CN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基本上都可使用，代码维护方便。</a:t>
            </a:r>
          </a:p>
        </p:txBody>
      </p:sp>
      <p:sp>
        <p:nvSpPr>
          <p:cNvPr id="68" name="文本框 1">
            <a:extLst>
              <a:ext uri="{FF2B5EF4-FFF2-40B4-BE49-F238E27FC236}">
                <a16:creationId xmlns:a16="http://schemas.microsoft.com/office/drawing/2014/main" id="{FA6E9260-D89A-4008-A64C-3F20C4144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439" y="956629"/>
            <a:ext cx="48769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D19A6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亮点二：</a:t>
            </a:r>
            <a:r>
              <a:rPr lang="en-US" altLang="zh-CN" sz="2000" b="1">
                <a:solidFill>
                  <a:srgbClr val="D19A6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Android+H5</a:t>
            </a:r>
            <a:r>
              <a:rPr lang="zh-CN" altLang="en-US" sz="2000" b="1">
                <a:solidFill>
                  <a:srgbClr val="D19A6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混合开发驾驶周报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E141843A-71CB-4BDC-B1E7-E568FC1F556C}"/>
              </a:ext>
            </a:extLst>
          </p:cNvPr>
          <p:cNvGrpSpPr/>
          <p:nvPr/>
        </p:nvGrpSpPr>
        <p:grpSpPr>
          <a:xfrm>
            <a:off x="721054" y="1026683"/>
            <a:ext cx="2324036" cy="5217068"/>
            <a:chOff x="1437377" y="1706502"/>
            <a:chExt cx="1614298" cy="3451300"/>
          </a:xfrm>
        </p:grpSpPr>
        <p:grpSp>
          <p:nvGrpSpPr>
            <p:cNvPr id="72" name="Group 65">
              <a:extLst>
                <a:ext uri="{FF2B5EF4-FFF2-40B4-BE49-F238E27FC236}">
                  <a16:creationId xmlns:a16="http://schemas.microsoft.com/office/drawing/2014/main" id="{D9D9BA15-82C2-482E-B673-23458FE7DAB1}"/>
                </a:ext>
              </a:extLst>
            </p:cNvPr>
            <p:cNvGrpSpPr/>
            <p:nvPr/>
          </p:nvGrpSpPr>
          <p:grpSpPr>
            <a:xfrm>
              <a:off x="1437377" y="1706502"/>
              <a:ext cx="1614298" cy="3451300"/>
              <a:chOff x="0" y="0"/>
              <a:chExt cx="950" cy="2029"/>
            </a:xfrm>
          </p:grpSpPr>
          <p:sp>
            <p:nvSpPr>
              <p:cNvPr id="74" name="Freeform 66">
                <a:extLst>
                  <a:ext uri="{FF2B5EF4-FFF2-40B4-BE49-F238E27FC236}">
                    <a16:creationId xmlns:a16="http://schemas.microsoft.com/office/drawing/2014/main" id="{B4034860-520B-45B5-98B1-1466C10EAE77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950" cy="2029"/>
              </a:xfrm>
              <a:custGeom>
                <a:avLst/>
                <a:gdLst>
                  <a:gd name="T0" fmla="*/ 429 w 508"/>
                  <a:gd name="T1" fmla="*/ 1085 h 1085"/>
                  <a:gd name="T2" fmla="*/ 507 w 508"/>
                  <a:gd name="T3" fmla="*/ 1006 h 1085"/>
                  <a:gd name="T4" fmla="*/ 508 w 508"/>
                  <a:gd name="T5" fmla="*/ 79 h 1085"/>
                  <a:gd name="T6" fmla="*/ 429 w 508"/>
                  <a:gd name="T7" fmla="*/ 0 h 1085"/>
                  <a:gd name="T8" fmla="*/ 79 w 508"/>
                  <a:gd name="T9" fmla="*/ 0 h 1085"/>
                  <a:gd name="T10" fmla="*/ 1 w 508"/>
                  <a:gd name="T11" fmla="*/ 79 h 1085"/>
                  <a:gd name="T12" fmla="*/ 0 w 508"/>
                  <a:gd name="T13" fmla="*/ 1006 h 1085"/>
                  <a:gd name="T14" fmla="*/ 79 w 508"/>
                  <a:gd name="T15" fmla="*/ 1085 h 1085"/>
                  <a:gd name="T16" fmla="*/ 429 w 508"/>
                  <a:gd name="T17" fmla="*/ 1085 h 1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8" h="1085">
                    <a:moveTo>
                      <a:pt x="429" y="1085"/>
                    </a:moveTo>
                    <a:cubicBezTo>
                      <a:pt x="472" y="1085"/>
                      <a:pt x="507" y="1050"/>
                      <a:pt x="507" y="1006"/>
                    </a:cubicBezTo>
                    <a:cubicBezTo>
                      <a:pt x="508" y="79"/>
                      <a:pt x="508" y="79"/>
                      <a:pt x="508" y="79"/>
                    </a:cubicBezTo>
                    <a:cubicBezTo>
                      <a:pt x="508" y="36"/>
                      <a:pt x="472" y="0"/>
                      <a:pt x="42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36" y="0"/>
                      <a:pt x="1" y="36"/>
                      <a:pt x="1" y="79"/>
                    </a:cubicBezTo>
                    <a:cubicBezTo>
                      <a:pt x="0" y="1006"/>
                      <a:pt x="0" y="1006"/>
                      <a:pt x="0" y="1006"/>
                    </a:cubicBezTo>
                    <a:cubicBezTo>
                      <a:pt x="0" y="1050"/>
                      <a:pt x="36" y="1085"/>
                      <a:pt x="79" y="1085"/>
                    </a:cubicBezTo>
                    <a:cubicBezTo>
                      <a:pt x="429" y="1085"/>
                      <a:pt x="429" y="1085"/>
                      <a:pt x="429" y="1085"/>
                    </a:cubicBezTo>
                  </a:path>
                </a:pathLst>
              </a:custGeom>
              <a:solidFill>
                <a:srgbClr val="DFB992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75" name="Freeform 67">
                <a:extLst>
                  <a:ext uri="{FF2B5EF4-FFF2-40B4-BE49-F238E27FC236}">
                    <a16:creationId xmlns:a16="http://schemas.microsoft.com/office/drawing/2014/main" id="{D1E6903C-183D-415D-B004-35B96AB40919}"/>
                  </a:ext>
                </a:extLst>
              </p:cNvPr>
              <p:cNvSpPr/>
              <p:nvPr/>
            </p:nvSpPr>
            <p:spPr bwMode="auto">
              <a:xfrm>
                <a:off x="17" y="17"/>
                <a:ext cx="916" cy="1995"/>
              </a:xfrm>
              <a:custGeom>
                <a:avLst/>
                <a:gdLst>
                  <a:gd name="T0" fmla="*/ 420 w 490"/>
                  <a:gd name="T1" fmla="*/ 1067 h 1067"/>
                  <a:gd name="T2" fmla="*/ 490 w 490"/>
                  <a:gd name="T3" fmla="*/ 997 h 1067"/>
                  <a:gd name="T4" fmla="*/ 490 w 490"/>
                  <a:gd name="T5" fmla="*/ 70 h 1067"/>
                  <a:gd name="T6" fmla="*/ 420 w 490"/>
                  <a:gd name="T7" fmla="*/ 0 h 1067"/>
                  <a:gd name="T8" fmla="*/ 70 w 490"/>
                  <a:gd name="T9" fmla="*/ 0 h 1067"/>
                  <a:gd name="T10" fmla="*/ 0 w 490"/>
                  <a:gd name="T11" fmla="*/ 70 h 1067"/>
                  <a:gd name="T12" fmla="*/ 0 w 490"/>
                  <a:gd name="T13" fmla="*/ 997 h 1067"/>
                  <a:gd name="T14" fmla="*/ 70 w 490"/>
                  <a:gd name="T15" fmla="*/ 1067 h 1067"/>
                  <a:gd name="T16" fmla="*/ 420 w 490"/>
                  <a:gd name="T17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" h="1067">
                    <a:moveTo>
                      <a:pt x="420" y="1067"/>
                    </a:moveTo>
                    <a:cubicBezTo>
                      <a:pt x="458" y="1067"/>
                      <a:pt x="490" y="1036"/>
                      <a:pt x="490" y="997"/>
                    </a:cubicBezTo>
                    <a:cubicBezTo>
                      <a:pt x="490" y="70"/>
                      <a:pt x="490" y="70"/>
                      <a:pt x="490" y="70"/>
                    </a:cubicBezTo>
                    <a:cubicBezTo>
                      <a:pt x="490" y="31"/>
                      <a:pt x="459" y="0"/>
                      <a:pt x="42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2" y="0"/>
                      <a:pt x="0" y="31"/>
                      <a:pt x="0" y="70"/>
                    </a:cubicBezTo>
                    <a:cubicBezTo>
                      <a:pt x="0" y="997"/>
                      <a:pt x="0" y="997"/>
                      <a:pt x="0" y="997"/>
                    </a:cubicBezTo>
                    <a:cubicBezTo>
                      <a:pt x="0" y="1036"/>
                      <a:pt x="31" y="1067"/>
                      <a:pt x="70" y="1067"/>
                    </a:cubicBezTo>
                    <a:cubicBezTo>
                      <a:pt x="420" y="1067"/>
                      <a:pt x="420" y="1067"/>
                      <a:pt x="420" y="1067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76" name="Oval 68">
                <a:extLst>
                  <a:ext uri="{FF2B5EF4-FFF2-40B4-BE49-F238E27FC236}">
                    <a16:creationId xmlns:a16="http://schemas.microsoft.com/office/drawing/2014/main" id="{842035F9-8EC2-4B27-B01A-E863FBE21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" y="1790"/>
                <a:ext cx="168" cy="16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77" name="Rectangle 69" descr="20120802014555">
                <a:extLst>
                  <a:ext uri="{FF2B5EF4-FFF2-40B4-BE49-F238E27FC236}">
                    <a16:creationId xmlns:a16="http://schemas.microsoft.com/office/drawing/2014/main" id="{AA838DBF-CFA8-46A2-A275-0F68E80C7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" y="290"/>
                <a:ext cx="808" cy="1432"/>
              </a:xfrm>
              <a:prstGeom prst="rect">
                <a:avLst/>
              </a:prstGeom>
              <a:blipFill dpi="0"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  <p:sp>
            <p:nvSpPr>
              <p:cNvPr id="78" name="Rectangle 71">
                <a:extLst>
                  <a:ext uri="{FF2B5EF4-FFF2-40B4-BE49-F238E27FC236}">
                    <a16:creationId xmlns:a16="http://schemas.microsoft.com/office/drawing/2014/main" id="{6FAD24C7-69C4-4EFC-8BCD-CD15D4FA1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" y="292"/>
                <a:ext cx="808" cy="1432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131A1854-565F-456A-9C33-22BB6CB274D0}"/>
                </a:ext>
              </a:extLst>
            </p:cNvPr>
            <p:cNvSpPr/>
            <p:nvPr/>
          </p:nvSpPr>
          <p:spPr bwMode="auto">
            <a:xfrm>
              <a:off x="2113683" y="1873516"/>
              <a:ext cx="273581" cy="35721"/>
            </a:xfrm>
            <a:custGeom>
              <a:avLst/>
              <a:gdLst>
                <a:gd name="T0" fmla="*/ 7 w 86"/>
                <a:gd name="T1" fmla="*/ 11 h 11"/>
                <a:gd name="T2" fmla="*/ 0 w 86"/>
                <a:gd name="T3" fmla="*/ 6 h 11"/>
                <a:gd name="T4" fmla="*/ 7 w 86"/>
                <a:gd name="T5" fmla="*/ 0 h 11"/>
                <a:gd name="T6" fmla="*/ 79 w 86"/>
                <a:gd name="T7" fmla="*/ 0 h 11"/>
                <a:gd name="T8" fmla="*/ 86 w 86"/>
                <a:gd name="T9" fmla="*/ 6 h 11"/>
                <a:gd name="T10" fmla="*/ 79 w 86"/>
                <a:gd name="T11" fmla="*/ 11 h 11"/>
                <a:gd name="T12" fmla="*/ 7 w 86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">
                  <a:moveTo>
                    <a:pt x="7" y="11"/>
                  </a:move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3" y="0"/>
                    <a:pt x="86" y="3"/>
                    <a:pt x="86" y="6"/>
                  </a:cubicBezTo>
                  <a:cubicBezTo>
                    <a:pt x="86" y="9"/>
                    <a:pt x="83" y="11"/>
                    <a:pt x="79" y="11"/>
                  </a:cubicBezTo>
                  <a:lnTo>
                    <a:pt x="7" y="11"/>
                  </a:lnTo>
                  <a:close/>
                </a:path>
              </a:pathLst>
            </a:custGeom>
            <a:solidFill>
              <a:srgbClr val="232A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333333"/>
                </a:solidFill>
              </a:endParaRPr>
            </a:p>
          </p:txBody>
        </p:sp>
      </p:grpSp>
      <p:sp>
        <p:nvSpPr>
          <p:cNvPr id="80" name="Rectangle 71">
            <a:extLst>
              <a:ext uri="{FF2B5EF4-FFF2-40B4-BE49-F238E27FC236}">
                <a16:creationId xmlns:a16="http://schemas.microsoft.com/office/drawing/2014/main" id="{B8381B67-5109-43B3-9FCA-98C9965D7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196" y="1559324"/>
            <a:ext cx="2081270" cy="393080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90AF4317-76A4-4E8E-9708-BBD5CBCC9B2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802" y="1856316"/>
            <a:ext cx="2067664" cy="363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0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0" y="-25758"/>
            <a:ext cx="12224928" cy="6883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25758"/>
            <a:ext cx="12224927" cy="2936383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-1" y="-29425"/>
            <a:ext cx="12224930" cy="2936383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998981" y="1890126"/>
            <a:ext cx="3167527" cy="605220"/>
            <a:chOff x="1725271" y="1046468"/>
            <a:chExt cx="3168352" cy="605378"/>
          </a:xfrm>
          <a:noFill/>
        </p:grpSpPr>
        <p:sp>
          <p:nvSpPr>
            <p:cNvPr id="21" name="矩形 20"/>
            <p:cNvSpPr/>
            <p:nvPr/>
          </p:nvSpPr>
          <p:spPr>
            <a:xfrm>
              <a:off x="1849115" y="1046468"/>
              <a:ext cx="2952328" cy="604935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22" name="TextBox 59"/>
            <p:cNvSpPr txBox="1">
              <a:spLocks noChangeArrowheads="1"/>
            </p:cNvSpPr>
            <p:nvPr/>
          </p:nvSpPr>
          <p:spPr bwMode="auto">
            <a:xfrm>
              <a:off x="1725271" y="1097848"/>
              <a:ext cx="3168352" cy="55399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491">
                <a:lnSpc>
                  <a:spcPct val="120000"/>
                </a:lnSpc>
                <a:defRPr/>
              </a:pPr>
              <a:r>
                <a:rPr lang="zh-CN" altLang="en-US" sz="2499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 </a:t>
              </a:r>
              <a:r>
                <a:rPr lang="en-US" altLang="zh-CN" sz="2399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  <a:r>
                <a:rPr lang="en-US" altLang="zh-CN" sz="2099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en-US" altLang="ko-KR" sz="2099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136536" y="3499449"/>
            <a:ext cx="4752000" cy="1051282"/>
          </a:xfrm>
          <a:prstGeom prst="rect">
            <a:avLst/>
          </a:prstGeom>
          <a:noFill/>
          <a:ln w="28575">
            <a:solidFill>
              <a:srgbClr val="333333"/>
            </a:solidFill>
          </a:ln>
          <a:effectLst>
            <a:outerShdw blurRad="127000" dist="635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文本框 163"/>
          <p:cNvSpPr txBox="1"/>
          <p:nvPr/>
        </p:nvSpPr>
        <p:spPr>
          <a:xfrm>
            <a:off x="2401204" y="3672724"/>
            <a:ext cx="2339102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9" b="1">
                <a:solidFill>
                  <a:srgbClr val="D19A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项目背景与目标</a:t>
            </a:r>
            <a:endParaRPr lang="zh-CN" altLang="en-US" sz="2399" b="1" dirty="0">
              <a:solidFill>
                <a:srgbClr val="D19A6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文本框 163"/>
          <p:cNvSpPr txBox="1"/>
          <p:nvPr/>
        </p:nvSpPr>
        <p:spPr>
          <a:xfrm>
            <a:off x="2412728" y="4119076"/>
            <a:ext cx="2486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>
              <a:defRPr/>
            </a:pPr>
            <a:r>
              <a:rPr lang="en-US" altLang="zh-CN" sz="1000" ker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BACKGROUND AND GOALS</a:t>
            </a:r>
            <a:endParaRPr lang="zh-CN" altLang="en-US" sz="1000" kern="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2076165" y="3672724"/>
            <a:ext cx="0" cy="698318"/>
          </a:xfrm>
          <a:prstGeom prst="line">
            <a:avLst/>
          </a:prstGeom>
          <a:ln w="28575">
            <a:solidFill>
              <a:srgbClr val="DFB9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163"/>
          <p:cNvSpPr txBox="1"/>
          <p:nvPr/>
        </p:nvSpPr>
        <p:spPr>
          <a:xfrm>
            <a:off x="1302147" y="3778080"/>
            <a:ext cx="572593" cy="600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99" dirty="0">
                <a:solidFill>
                  <a:srgbClr val="D19A63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3299" dirty="0">
              <a:solidFill>
                <a:srgbClr val="D19A63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365951" y="3499449"/>
            <a:ext cx="4752000" cy="1051282"/>
          </a:xfrm>
          <a:prstGeom prst="rect">
            <a:avLst/>
          </a:prstGeom>
          <a:noFill/>
          <a:ln w="28575">
            <a:solidFill>
              <a:srgbClr val="333333"/>
            </a:solidFill>
          </a:ln>
          <a:effectLst>
            <a:outerShdw blurRad="127000" dist="635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文本框 163"/>
          <p:cNvSpPr txBox="1"/>
          <p:nvPr/>
        </p:nvSpPr>
        <p:spPr>
          <a:xfrm>
            <a:off x="7630619" y="3672724"/>
            <a:ext cx="2339102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9" b="1">
                <a:solidFill>
                  <a:srgbClr val="D19A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业务分析与方案</a:t>
            </a:r>
            <a:endParaRPr lang="zh-CN" altLang="en-US" sz="2399" b="1" dirty="0">
              <a:solidFill>
                <a:srgbClr val="D19A6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文本框 163"/>
          <p:cNvSpPr txBox="1"/>
          <p:nvPr/>
        </p:nvSpPr>
        <p:spPr>
          <a:xfrm>
            <a:off x="7657014" y="4119076"/>
            <a:ext cx="25875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>
              <a:defRPr/>
            </a:pPr>
            <a:r>
              <a:rPr lang="en-US" altLang="zh-CN" sz="1000" ker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BUSINESS ANALYSIS AND SOLUTIOINS</a:t>
            </a:r>
            <a:endParaRPr lang="zh-CN" altLang="en-US" sz="1000" kern="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7305580" y="3672724"/>
            <a:ext cx="0" cy="698318"/>
          </a:xfrm>
          <a:prstGeom prst="line">
            <a:avLst/>
          </a:prstGeom>
          <a:ln w="28575">
            <a:solidFill>
              <a:srgbClr val="DFB9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163"/>
          <p:cNvSpPr txBox="1"/>
          <p:nvPr/>
        </p:nvSpPr>
        <p:spPr>
          <a:xfrm>
            <a:off x="6531562" y="3778080"/>
            <a:ext cx="622286" cy="600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99" dirty="0">
                <a:solidFill>
                  <a:srgbClr val="D19A63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3299" dirty="0">
              <a:solidFill>
                <a:srgbClr val="D19A63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104350" y="5057575"/>
            <a:ext cx="4752000" cy="1051282"/>
          </a:xfrm>
          <a:prstGeom prst="rect">
            <a:avLst/>
          </a:prstGeom>
          <a:noFill/>
          <a:ln w="28575">
            <a:solidFill>
              <a:srgbClr val="333333"/>
            </a:solidFill>
          </a:ln>
          <a:effectLst>
            <a:outerShdw blurRad="127000" dist="635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文本框 163"/>
          <p:cNvSpPr txBox="1"/>
          <p:nvPr/>
        </p:nvSpPr>
        <p:spPr>
          <a:xfrm>
            <a:off x="2369018" y="5230850"/>
            <a:ext cx="2339102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9" b="1">
                <a:solidFill>
                  <a:srgbClr val="D19A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技术实现与亮点</a:t>
            </a:r>
            <a:endParaRPr lang="zh-CN" altLang="en-US" sz="2399" b="1" dirty="0">
              <a:solidFill>
                <a:srgbClr val="D19A6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文本框 163"/>
          <p:cNvSpPr txBox="1"/>
          <p:nvPr/>
        </p:nvSpPr>
        <p:spPr>
          <a:xfrm>
            <a:off x="2369018" y="5677202"/>
            <a:ext cx="2922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>
              <a:defRPr/>
            </a:pPr>
            <a:r>
              <a:rPr lang="en-US" altLang="zh-CN" sz="1000" ker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REALIZATION AND HIGHLIGHTS</a:t>
            </a:r>
            <a:endParaRPr lang="zh-CN" altLang="en-US" sz="1000" kern="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043979" y="5230850"/>
            <a:ext cx="0" cy="698318"/>
          </a:xfrm>
          <a:prstGeom prst="line">
            <a:avLst/>
          </a:prstGeom>
          <a:ln w="28575">
            <a:solidFill>
              <a:srgbClr val="DFB9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163"/>
          <p:cNvSpPr txBox="1"/>
          <p:nvPr/>
        </p:nvSpPr>
        <p:spPr>
          <a:xfrm>
            <a:off x="1269961" y="5336206"/>
            <a:ext cx="635110" cy="600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99" dirty="0">
                <a:solidFill>
                  <a:srgbClr val="D19A63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3299" dirty="0">
              <a:solidFill>
                <a:srgbClr val="D19A63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365951" y="5057575"/>
            <a:ext cx="4752000" cy="1051282"/>
          </a:xfrm>
          <a:prstGeom prst="rect">
            <a:avLst/>
          </a:prstGeom>
          <a:noFill/>
          <a:ln w="28575">
            <a:solidFill>
              <a:srgbClr val="333333"/>
            </a:solidFill>
          </a:ln>
          <a:effectLst>
            <a:outerShdw blurRad="127000" dist="635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文本框 163"/>
          <p:cNvSpPr txBox="1"/>
          <p:nvPr/>
        </p:nvSpPr>
        <p:spPr>
          <a:xfrm>
            <a:off x="7630619" y="5230850"/>
            <a:ext cx="2339102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9" b="1">
                <a:solidFill>
                  <a:srgbClr val="D19A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进度管理与分工</a:t>
            </a:r>
            <a:endParaRPr lang="zh-CN" altLang="en-US" sz="2399" b="1" dirty="0">
              <a:solidFill>
                <a:srgbClr val="D19A6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文本框 163"/>
          <p:cNvSpPr txBox="1"/>
          <p:nvPr/>
        </p:nvSpPr>
        <p:spPr>
          <a:xfrm>
            <a:off x="7642313" y="5677202"/>
            <a:ext cx="3456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>
              <a:defRPr/>
            </a:pPr>
            <a:r>
              <a:rPr lang="en-US" altLang="zh-CN" sz="1000" ker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PROGRESS MANAGEMENT AND DIVISION OF LABOR</a:t>
            </a:r>
            <a:endParaRPr lang="zh-CN" altLang="en-US" sz="1000" kern="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7305580" y="5230850"/>
            <a:ext cx="0" cy="698318"/>
          </a:xfrm>
          <a:prstGeom prst="line">
            <a:avLst/>
          </a:prstGeom>
          <a:ln w="28575">
            <a:solidFill>
              <a:srgbClr val="DFB9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163"/>
          <p:cNvSpPr txBox="1"/>
          <p:nvPr/>
        </p:nvSpPr>
        <p:spPr>
          <a:xfrm>
            <a:off x="6531562" y="5336206"/>
            <a:ext cx="622286" cy="600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99" dirty="0">
                <a:solidFill>
                  <a:srgbClr val="D19A63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3299" dirty="0">
              <a:solidFill>
                <a:srgbClr val="D19A63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F00FB2E7-B648-4FFB-B41B-7D2AFC34E9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68105">
            <a:off x="9001239" y="1782223"/>
            <a:ext cx="3399755" cy="1116819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01C93A23-BF35-4618-8B85-2F1E8A7DC0EE}"/>
              </a:ext>
            </a:extLst>
          </p:cNvPr>
          <p:cNvGrpSpPr/>
          <p:nvPr/>
        </p:nvGrpSpPr>
        <p:grpSpPr>
          <a:xfrm>
            <a:off x="9053493" y="-107338"/>
            <a:ext cx="3436255" cy="930926"/>
            <a:chOff x="7687587" y="442624"/>
            <a:chExt cx="3436255" cy="930926"/>
          </a:xfrm>
        </p:grpSpPr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D20BDCFE-CFC6-4F40-B66D-12088F59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87587" y="442624"/>
              <a:ext cx="930926" cy="930926"/>
            </a:xfrm>
            <a:prstGeom prst="rect">
              <a:avLst/>
            </a:prstGeom>
          </p:spPr>
        </p:pic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56AD252A-C028-44D2-9AED-1DA2BD67C10A}"/>
                </a:ext>
              </a:extLst>
            </p:cNvPr>
            <p:cNvSpPr txBox="1"/>
            <p:nvPr/>
          </p:nvSpPr>
          <p:spPr>
            <a:xfrm>
              <a:off x="8565368" y="791987"/>
              <a:ext cx="25584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>
                  <a:solidFill>
                    <a:srgbClr val="DFB9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安全出行一体化监测系统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480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矩形 105">
            <a:extLst>
              <a:ext uri="{FF2B5EF4-FFF2-40B4-BE49-F238E27FC236}">
                <a16:creationId xmlns:a16="http://schemas.microsoft.com/office/drawing/2014/main" id="{27B7BBBC-C806-4962-8613-A7099AADFA85}"/>
              </a:ext>
            </a:extLst>
          </p:cNvPr>
          <p:cNvSpPr/>
          <p:nvPr/>
        </p:nvSpPr>
        <p:spPr>
          <a:xfrm rot="5400000">
            <a:off x="3400491" y="-1977706"/>
            <a:ext cx="5526478" cy="1119584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87860B3-457A-436B-BC39-BA055F5A74A5}"/>
              </a:ext>
            </a:extLst>
          </p:cNvPr>
          <p:cNvGrpSpPr/>
          <p:nvPr/>
        </p:nvGrpSpPr>
        <p:grpSpPr>
          <a:xfrm>
            <a:off x="-402290" y="242583"/>
            <a:ext cx="1069058" cy="370275"/>
            <a:chOff x="-712922" y="-1"/>
            <a:chExt cx="2542884" cy="890040"/>
          </a:xfrm>
          <a:solidFill>
            <a:schemeClr val="bg1"/>
          </a:solidFill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E84CA77-2C86-4FF4-AC09-F95FE60D39F6}"/>
                </a:ext>
              </a:extLst>
            </p:cNvPr>
            <p:cNvSpPr/>
            <p:nvPr/>
          </p:nvSpPr>
          <p:spPr>
            <a:xfrm flipV="1">
              <a:off x="-712922" y="-1"/>
              <a:ext cx="2302733" cy="890039"/>
            </a:xfrm>
            <a:prstGeom prst="parallelogram">
              <a:avLst>
                <a:gd name="adj" fmla="val 525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8F308655-E59E-49DA-9DA2-C2E5EC33ECA8}"/>
                </a:ext>
              </a:extLst>
            </p:cNvPr>
            <p:cNvSpPr/>
            <p:nvPr/>
          </p:nvSpPr>
          <p:spPr>
            <a:xfrm flipV="1">
              <a:off x="1225675" y="0"/>
              <a:ext cx="604287" cy="890039"/>
            </a:xfrm>
            <a:custGeom>
              <a:avLst/>
              <a:gdLst>
                <a:gd name="connsiteX0" fmla="*/ 0 w 604287"/>
                <a:gd name="connsiteY0" fmla="*/ 890039 h 890039"/>
                <a:gd name="connsiteX1" fmla="*/ 136901 w 604287"/>
                <a:gd name="connsiteY1" fmla="*/ 890039 h 890039"/>
                <a:gd name="connsiteX2" fmla="*/ 604287 w 604287"/>
                <a:gd name="connsiteY2" fmla="*/ 0 h 890039"/>
                <a:gd name="connsiteX3" fmla="*/ 467386 w 604287"/>
                <a:gd name="connsiteY3" fmla="*/ 0 h 89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287" h="890039">
                  <a:moveTo>
                    <a:pt x="0" y="890039"/>
                  </a:moveTo>
                  <a:lnTo>
                    <a:pt x="136901" y="890039"/>
                  </a:lnTo>
                  <a:lnTo>
                    <a:pt x="604287" y="0"/>
                  </a:lnTo>
                  <a:lnTo>
                    <a:pt x="46738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文本框 1">
            <a:extLst>
              <a:ext uri="{FF2B5EF4-FFF2-40B4-BE49-F238E27FC236}">
                <a16:creationId xmlns:a16="http://schemas.microsoft.com/office/drawing/2014/main" id="{DCE98BD9-CF77-4212-9929-10FC4E76C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06" y="228434"/>
            <a:ext cx="29562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技术实现与亮点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功能亮点</a:t>
            </a:r>
            <a:endParaRPr lang="en-US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904CAD8-818A-4688-AD95-EBBB718F26BC}"/>
              </a:ext>
            </a:extLst>
          </p:cNvPr>
          <p:cNvSpPr/>
          <p:nvPr/>
        </p:nvSpPr>
        <p:spPr>
          <a:xfrm>
            <a:off x="2172176" y="1310840"/>
            <a:ext cx="4160890" cy="246864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D19A6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19856C4-9D65-428F-B6D2-9FC08D60D744}"/>
              </a:ext>
            </a:extLst>
          </p:cNvPr>
          <p:cNvSpPr txBox="1"/>
          <p:nvPr/>
        </p:nvSpPr>
        <p:spPr>
          <a:xfrm>
            <a:off x="3194401" y="1480778"/>
            <a:ext cx="2852634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察行</a:t>
            </a:r>
            <a:r>
              <a:rPr lang="en-US" altLang="zh-CN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应用百度</a:t>
            </a:r>
            <a:r>
              <a:rPr lang="en-US" altLang="zh-CN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tts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、语音识别</a:t>
            </a:r>
            <a:r>
              <a:rPr lang="en-US" altLang="zh-CN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，在移动端覆盖了</a:t>
            </a:r>
            <a:r>
              <a:rPr lang="zh-CN" altLang="en-US" sz="1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智能语音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模块，可以语音唤醒</a:t>
            </a:r>
            <a:r>
              <a:rPr lang="zh-CN" altLang="en-US" sz="1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机器人“小东”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</a:t>
            </a:r>
            <a:r>
              <a:rPr lang="zh-CN" altLang="en-US" sz="1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形式完成相应功能。</a:t>
            </a:r>
          </a:p>
        </p:txBody>
      </p:sp>
      <p:sp>
        <p:nvSpPr>
          <p:cNvPr id="65" name="文本框 1">
            <a:extLst>
              <a:ext uri="{FF2B5EF4-FFF2-40B4-BE49-F238E27FC236}">
                <a16:creationId xmlns:a16="http://schemas.microsoft.com/office/drawing/2014/main" id="{F4737999-9C4B-4709-BF33-625432DE4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8778" y="902793"/>
            <a:ext cx="30059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D19A6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亮点三：智能语音全覆盖</a:t>
            </a:r>
            <a:endParaRPr lang="en-US" altLang="en-US" sz="2000" b="1" dirty="0">
              <a:solidFill>
                <a:srgbClr val="D19A6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A64D10D-296E-408D-A4C5-D629EFAB61AD}"/>
              </a:ext>
            </a:extLst>
          </p:cNvPr>
          <p:cNvSpPr/>
          <p:nvPr/>
        </p:nvSpPr>
        <p:spPr>
          <a:xfrm>
            <a:off x="3872072" y="3382044"/>
            <a:ext cx="4006956" cy="246864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D19A6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A49DA28-5B76-47ED-A4D6-00BC721C29F1}"/>
              </a:ext>
            </a:extLst>
          </p:cNvPr>
          <p:cNvSpPr txBox="1"/>
          <p:nvPr/>
        </p:nvSpPr>
        <p:spPr>
          <a:xfrm>
            <a:off x="4092823" y="3788044"/>
            <a:ext cx="3089699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增设</a:t>
            </a:r>
            <a:r>
              <a:rPr lang="zh-CN" altLang="en-US" sz="1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驾驶模式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设计简洁美观，避免误触。</a:t>
            </a:r>
            <a:r>
              <a:rPr lang="zh-CN" altLang="en-US" sz="1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对车辆参数和驾驶员健康指标综合分析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，判断疲劳驾驶或生病等情况，对应</a:t>
            </a:r>
            <a:r>
              <a:rPr lang="zh-CN" altLang="en-US" sz="1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风险处理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</a:t>
            </a:r>
            <a:r>
              <a:rPr lang="zh-CN" altLang="en-US" sz="1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可视化图表</a:t>
            </a:r>
            <a:r>
              <a:rPr lang="zh-CN" altLang="en-US" sz="16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形式展示。</a:t>
            </a:r>
          </a:p>
        </p:txBody>
      </p:sp>
      <p:sp>
        <p:nvSpPr>
          <p:cNvPr id="81" name="文本框 1">
            <a:extLst>
              <a:ext uri="{FF2B5EF4-FFF2-40B4-BE49-F238E27FC236}">
                <a16:creationId xmlns:a16="http://schemas.microsoft.com/office/drawing/2014/main" id="{0339CB0F-78DE-4DEE-B217-9A00A4F56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2171" y="5903237"/>
            <a:ext cx="37753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D19A6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亮点四：驾驶模式与可视化图表</a:t>
            </a:r>
            <a:endParaRPr lang="en-US" altLang="en-US" sz="2000" b="1" dirty="0">
              <a:solidFill>
                <a:srgbClr val="D19A6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1647F81A-3E8F-43D0-A759-1A7C1061E5B8}"/>
              </a:ext>
            </a:extLst>
          </p:cNvPr>
          <p:cNvGrpSpPr/>
          <p:nvPr/>
        </p:nvGrpSpPr>
        <p:grpSpPr>
          <a:xfrm>
            <a:off x="655913" y="902378"/>
            <a:ext cx="2528852" cy="5406578"/>
            <a:chOff x="1437377" y="1706502"/>
            <a:chExt cx="1614298" cy="3451300"/>
          </a:xfrm>
        </p:grpSpPr>
        <p:grpSp>
          <p:nvGrpSpPr>
            <p:cNvPr id="83" name="Group 65">
              <a:extLst>
                <a:ext uri="{FF2B5EF4-FFF2-40B4-BE49-F238E27FC236}">
                  <a16:creationId xmlns:a16="http://schemas.microsoft.com/office/drawing/2014/main" id="{14AEB8A6-69DD-45B0-A7A8-C1B5705799E1}"/>
                </a:ext>
              </a:extLst>
            </p:cNvPr>
            <p:cNvGrpSpPr/>
            <p:nvPr/>
          </p:nvGrpSpPr>
          <p:grpSpPr>
            <a:xfrm>
              <a:off x="1437377" y="1706502"/>
              <a:ext cx="1614298" cy="3451300"/>
              <a:chOff x="0" y="0"/>
              <a:chExt cx="950" cy="2029"/>
            </a:xfrm>
          </p:grpSpPr>
          <p:sp>
            <p:nvSpPr>
              <p:cNvPr id="85" name="Freeform 66">
                <a:extLst>
                  <a:ext uri="{FF2B5EF4-FFF2-40B4-BE49-F238E27FC236}">
                    <a16:creationId xmlns:a16="http://schemas.microsoft.com/office/drawing/2014/main" id="{EDA2A9F8-4801-4DA7-886E-12E1220FAF6B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950" cy="2029"/>
              </a:xfrm>
              <a:custGeom>
                <a:avLst/>
                <a:gdLst>
                  <a:gd name="T0" fmla="*/ 429 w 508"/>
                  <a:gd name="T1" fmla="*/ 1085 h 1085"/>
                  <a:gd name="T2" fmla="*/ 507 w 508"/>
                  <a:gd name="T3" fmla="*/ 1006 h 1085"/>
                  <a:gd name="T4" fmla="*/ 508 w 508"/>
                  <a:gd name="T5" fmla="*/ 79 h 1085"/>
                  <a:gd name="T6" fmla="*/ 429 w 508"/>
                  <a:gd name="T7" fmla="*/ 0 h 1085"/>
                  <a:gd name="T8" fmla="*/ 79 w 508"/>
                  <a:gd name="T9" fmla="*/ 0 h 1085"/>
                  <a:gd name="T10" fmla="*/ 1 w 508"/>
                  <a:gd name="T11" fmla="*/ 79 h 1085"/>
                  <a:gd name="T12" fmla="*/ 0 w 508"/>
                  <a:gd name="T13" fmla="*/ 1006 h 1085"/>
                  <a:gd name="T14" fmla="*/ 79 w 508"/>
                  <a:gd name="T15" fmla="*/ 1085 h 1085"/>
                  <a:gd name="T16" fmla="*/ 429 w 508"/>
                  <a:gd name="T17" fmla="*/ 1085 h 1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8" h="1085">
                    <a:moveTo>
                      <a:pt x="429" y="1085"/>
                    </a:moveTo>
                    <a:cubicBezTo>
                      <a:pt x="472" y="1085"/>
                      <a:pt x="507" y="1050"/>
                      <a:pt x="507" y="1006"/>
                    </a:cubicBezTo>
                    <a:cubicBezTo>
                      <a:pt x="508" y="79"/>
                      <a:pt x="508" y="79"/>
                      <a:pt x="508" y="79"/>
                    </a:cubicBezTo>
                    <a:cubicBezTo>
                      <a:pt x="508" y="36"/>
                      <a:pt x="472" y="0"/>
                      <a:pt x="42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36" y="0"/>
                      <a:pt x="1" y="36"/>
                      <a:pt x="1" y="79"/>
                    </a:cubicBezTo>
                    <a:cubicBezTo>
                      <a:pt x="0" y="1006"/>
                      <a:pt x="0" y="1006"/>
                      <a:pt x="0" y="1006"/>
                    </a:cubicBezTo>
                    <a:cubicBezTo>
                      <a:pt x="0" y="1050"/>
                      <a:pt x="36" y="1085"/>
                      <a:pt x="79" y="1085"/>
                    </a:cubicBezTo>
                    <a:cubicBezTo>
                      <a:pt x="429" y="1085"/>
                      <a:pt x="429" y="1085"/>
                      <a:pt x="429" y="1085"/>
                    </a:cubicBezTo>
                  </a:path>
                </a:pathLst>
              </a:custGeom>
              <a:solidFill>
                <a:srgbClr val="D19A63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6" name="Freeform 67">
                <a:extLst>
                  <a:ext uri="{FF2B5EF4-FFF2-40B4-BE49-F238E27FC236}">
                    <a16:creationId xmlns:a16="http://schemas.microsoft.com/office/drawing/2014/main" id="{0A4253F7-5A74-4FB8-A2F3-AAEE94F253DA}"/>
                  </a:ext>
                </a:extLst>
              </p:cNvPr>
              <p:cNvSpPr/>
              <p:nvPr/>
            </p:nvSpPr>
            <p:spPr bwMode="auto">
              <a:xfrm>
                <a:off x="17" y="17"/>
                <a:ext cx="916" cy="1995"/>
              </a:xfrm>
              <a:custGeom>
                <a:avLst/>
                <a:gdLst>
                  <a:gd name="T0" fmla="*/ 420 w 490"/>
                  <a:gd name="T1" fmla="*/ 1067 h 1067"/>
                  <a:gd name="T2" fmla="*/ 490 w 490"/>
                  <a:gd name="T3" fmla="*/ 997 h 1067"/>
                  <a:gd name="T4" fmla="*/ 490 w 490"/>
                  <a:gd name="T5" fmla="*/ 70 h 1067"/>
                  <a:gd name="T6" fmla="*/ 420 w 490"/>
                  <a:gd name="T7" fmla="*/ 0 h 1067"/>
                  <a:gd name="T8" fmla="*/ 70 w 490"/>
                  <a:gd name="T9" fmla="*/ 0 h 1067"/>
                  <a:gd name="T10" fmla="*/ 0 w 490"/>
                  <a:gd name="T11" fmla="*/ 70 h 1067"/>
                  <a:gd name="T12" fmla="*/ 0 w 490"/>
                  <a:gd name="T13" fmla="*/ 997 h 1067"/>
                  <a:gd name="T14" fmla="*/ 70 w 490"/>
                  <a:gd name="T15" fmla="*/ 1067 h 1067"/>
                  <a:gd name="T16" fmla="*/ 420 w 490"/>
                  <a:gd name="T17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" h="1067">
                    <a:moveTo>
                      <a:pt x="420" y="1067"/>
                    </a:moveTo>
                    <a:cubicBezTo>
                      <a:pt x="458" y="1067"/>
                      <a:pt x="490" y="1036"/>
                      <a:pt x="490" y="997"/>
                    </a:cubicBezTo>
                    <a:cubicBezTo>
                      <a:pt x="490" y="70"/>
                      <a:pt x="490" y="70"/>
                      <a:pt x="490" y="70"/>
                    </a:cubicBezTo>
                    <a:cubicBezTo>
                      <a:pt x="490" y="31"/>
                      <a:pt x="459" y="0"/>
                      <a:pt x="42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2" y="0"/>
                      <a:pt x="0" y="31"/>
                      <a:pt x="0" y="70"/>
                    </a:cubicBezTo>
                    <a:cubicBezTo>
                      <a:pt x="0" y="997"/>
                      <a:pt x="0" y="997"/>
                      <a:pt x="0" y="997"/>
                    </a:cubicBezTo>
                    <a:cubicBezTo>
                      <a:pt x="0" y="1036"/>
                      <a:pt x="31" y="1067"/>
                      <a:pt x="70" y="1067"/>
                    </a:cubicBezTo>
                    <a:cubicBezTo>
                      <a:pt x="420" y="1067"/>
                      <a:pt x="420" y="1067"/>
                      <a:pt x="420" y="1067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7" name="Oval 68">
                <a:extLst>
                  <a:ext uri="{FF2B5EF4-FFF2-40B4-BE49-F238E27FC236}">
                    <a16:creationId xmlns:a16="http://schemas.microsoft.com/office/drawing/2014/main" id="{0629BD9E-5BE0-4900-B34A-A84E5BFB6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" y="1790"/>
                <a:ext cx="168" cy="16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8" name="Rectangle 71">
                <a:extLst>
                  <a:ext uri="{FF2B5EF4-FFF2-40B4-BE49-F238E27FC236}">
                    <a16:creationId xmlns:a16="http://schemas.microsoft.com/office/drawing/2014/main" id="{11F8AF1E-9DFF-46BF-84BC-EA2060FB5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" y="146"/>
                <a:ext cx="808" cy="14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84" name="Freeform 70">
              <a:extLst>
                <a:ext uri="{FF2B5EF4-FFF2-40B4-BE49-F238E27FC236}">
                  <a16:creationId xmlns:a16="http://schemas.microsoft.com/office/drawing/2014/main" id="{7F7B97AC-2F04-4C75-BE67-9132DF632DC9}"/>
                </a:ext>
              </a:extLst>
            </p:cNvPr>
            <p:cNvSpPr/>
            <p:nvPr/>
          </p:nvSpPr>
          <p:spPr bwMode="auto">
            <a:xfrm>
              <a:off x="2113683" y="1873516"/>
              <a:ext cx="273581" cy="35721"/>
            </a:xfrm>
            <a:custGeom>
              <a:avLst/>
              <a:gdLst>
                <a:gd name="T0" fmla="*/ 7 w 86"/>
                <a:gd name="T1" fmla="*/ 11 h 11"/>
                <a:gd name="T2" fmla="*/ 0 w 86"/>
                <a:gd name="T3" fmla="*/ 6 h 11"/>
                <a:gd name="T4" fmla="*/ 7 w 86"/>
                <a:gd name="T5" fmla="*/ 0 h 11"/>
                <a:gd name="T6" fmla="*/ 79 w 86"/>
                <a:gd name="T7" fmla="*/ 0 h 11"/>
                <a:gd name="T8" fmla="*/ 86 w 86"/>
                <a:gd name="T9" fmla="*/ 6 h 11"/>
                <a:gd name="T10" fmla="*/ 79 w 86"/>
                <a:gd name="T11" fmla="*/ 11 h 11"/>
                <a:gd name="T12" fmla="*/ 7 w 86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">
                  <a:moveTo>
                    <a:pt x="7" y="11"/>
                  </a:move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3" y="0"/>
                    <a:pt x="86" y="3"/>
                    <a:pt x="86" y="6"/>
                  </a:cubicBezTo>
                  <a:cubicBezTo>
                    <a:pt x="86" y="9"/>
                    <a:pt x="83" y="11"/>
                    <a:pt x="79" y="11"/>
                  </a:cubicBezTo>
                  <a:lnTo>
                    <a:pt x="7" y="11"/>
                  </a:lnTo>
                  <a:close/>
                </a:path>
              </a:pathLst>
            </a:custGeom>
            <a:solidFill>
              <a:srgbClr val="232A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90321EA9-1D74-405E-A40F-02F5DAB819FA}"/>
              </a:ext>
            </a:extLst>
          </p:cNvPr>
          <p:cNvGrpSpPr/>
          <p:nvPr/>
        </p:nvGrpSpPr>
        <p:grpSpPr>
          <a:xfrm>
            <a:off x="7231827" y="915293"/>
            <a:ext cx="2528852" cy="5406578"/>
            <a:chOff x="1437377" y="1706502"/>
            <a:chExt cx="1614298" cy="3451300"/>
          </a:xfrm>
        </p:grpSpPr>
        <p:grpSp>
          <p:nvGrpSpPr>
            <p:cNvPr id="90" name="Group 65">
              <a:extLst>
                <a:ext uri="{FF2B5EF4-FFF2-40B4-BE49-F238E27FC236}">
                  <a16:creationId xmlns:a16="http://schemas.microsoft.com/office/drawing/2014/main" id="{6127B48B-F8F2-47DD-9F65-0DF161DD5A0E}"/>
                </a:ext>
              </a:extLst>
            </p:cNvPr>
            <p:cNvGrpSpPr/>
            <p:nvPr/>
          </p:nvGrpSpPr>
          <p:grpSpPr>
            <a:xfrm>
              <a:off x="1437377" y="1706502"/>
              <a:ext cx="1614298" cy="3451300"/>
              <a:chOff x="0" y="0"/>
              <a:chExt cx="950" cy="2029"/>
            </a:xfrm>
          </p:grpSpPr>
          <p:sp>
            <p:nvSpPr>
              <p:cNvPr id="92" name="Freeform 66">
                <a:extLst>
                  <a:ext uri="{FF2B5EF4-FFF2-40B4-BE49-F238E27FC236}">
                    <a16:creationId xmlns:a16="http://schemas.microsoft.com/office/drawing/2014/main" id="{E5A8DD40-8EE0-4FE4-A66D-0E3753B63299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950" cy="2029"/>
              </a:xfrm>
              <a:custGeom>
                <a:avLst/>
                <a:gdLst>
                  <a:gd name="T0" fmla="*/ 429 w 508"/>
                  <a:gd name="T1" fmla="*/ 1085 h 1085"/>
                  <a:gd name="T2" fmla="*/ 507 w 508"/>
                  <a:gd name="T3" fmla="*/ 1006 h 1085"/>
                  <a:gd name="T4" fmla="*/ 508 w 508"/>
                  <a:gd name="T5" fmla="*/ 79 h 1085"/>
                  <a:gd name="T6" fmla="*/ 429 w 508"/>
                  <a:gd name="T7" fmla="*/ 0 h 1085"/>
                  <a:gd name="T8" fmla="*/ 79 w 508"/>
                  <a:gd name="T9" fmla="*/ 0 h 1085"/>
                  <a:gd name="T10" fmla="*/ 1 w 508"/>
                  <a:gd name="T11" fmla="*/ 79 h 1085"/>
                  <a:gd name="T12" fmla="*/ 0 w 508"/>
                  <a:gd name="T13" fmla="*/ 1006 h 1085"/>
                  <a:gd name="T14" fmla="*/ 79 w 508"/>
                  <a:gd name="T15" fmla="*/ 1085 h 1085"/>
                  <a:gd name="T16" fmla="*/ 429 w 508"/>
                  <a:gd name="T17" fmla="*/ 1085 h 1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8" h="1085">
                    <a:moveTo>
                      <a:pt x="429" y="1085"/>
                    </a:moveTo>
                    <a:cubicBezTo>
                      <a:pt x="472" y="1085"/>
                      <a:pt x="507" y="1050"/>
                      <a:pt x="507" y="1006"/>
                    </a:cubicBezTo>
                    <a:cubicBezTo>
                      <a:pt x="508" y="79"/>
                      <a:pt x="508" y="79"/>
                      <a:pt x="508" y="79"/>
                    </a:cubicBezTo>
                    <a:cubicBezTo>
                      <a:pt x="508" y="36"/>
                      <a:pt x="472" y="0"/>
                      <a:pt x="42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36" y="0"/>
                      <a:pt x="1" y="36"/>
                      <a:pt x="1" y="79"/>
                    </a:cubicBezTo>
                    <a:cubicBezTo>
                      <a:pt x="0" y="1006"/>
                      <a:pt x="0" y="1006"/>
                      <a:pt x="0" y="1006"/>
                    </a:cubicBezTo>
                    <a:cubicBezTo>
                      <a:pt x="0" y="1050"/>
                      <a:pt x="36" y="1085"/>
                      <a:pt x="79" y="1085"/>
                    </a:cubicBezTo>
                    <a:cubicBezTo>
                      <a:pt x="429" y="1085"/>
                      <a:pt x="429" y="1085"/>
                      <a:pt x="429" y="1085"/>
                    </a:cubicBezTo>
                  </a:path>
                </a:pathLst>
              </a:custGeom>
              <a:solidFill>
                <a:srgbClr val="D19A63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93" name="Freeform 67">
                <a:extLst>
                  <a:ext uri="{FF2B5EF4-FFF2-40B4-BE49-F238E27FC236}">
                    <a16:creationId xmlns:a16="http://schemas.microsoft.com/office/drawing/2014/main" id="{A69E7D50-D61A-4AC2-AA88-EC4A039DC7FA}"/>
                  </a:ext>
                </a:extLst>
              </p:cNvPr>
              <p:cNvSpPr/>
              <p:nvPr/>
            </p:nvSpPr>
            <p:spPr bwMode="auto">
              <a:xfrm>
                <a:off x="17" y="17"/>
                <a:ext cx="916" cy="1995"/>
              </a:xfrm>
              <a:custGeom>
                <a:avLst/>
                <a:gdLst>
                  <a:gd name="T0" fmla="*/ 420 w 490"/>
                  <a:gd name="T1" fmla="*/ 1067 h 1067"/>
                  <a:gd name="T2" fmla="*/ 490 w 490"/>
                  <a:gd name="T3" fmla="*/ 997 h 1067"/>
                  <a:gd name="T4" fmla="*/ 490 w 490"/>
                  <a:gd name="T5" fmla="*/ 70 h 1067"/>
                  <a:gd name="T6" fmla="*/ 420 w 490"/>
                  <a:gd name="T7" fmla="*/ 0 h 1067"/>
                  <a:gd name="T8" fmla="*/ 70 w 490"/>
                  <a:gd name="T9" fmla="*/ 0 h 1067"/>
                  <a:gd name="T10" fmla="*/ 0 w 490"/>
                  <a:gd name="T11" fmla="*/ 70 h 1067"/>
                  <a:gd name="T12" fmla="*/ 0 w 490"/>
                  <a:gd name="T13" fmla="*/ 997 h 1067"/>
                  <a:gd name="T14" fmla="*/ 70 w 490"/>
                  <a:gd name="T15" fmla="*/ 1067 h 1067"/>
                  <a:gd name="T16" fmla="*/ 420 w 490"/>
                  <a:gd name="T17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" h="1067">
                    <a:moveTo>
                      <a:pt x="420" y="1067"/>
                    </a:moveTo>
                    <a:cubicBezTo>
                      <a:pt x="458" y="1067"/>
                      <a:pt x="490" y="1036"/>
                      <a:pt x="490" y="997"/>
                    </a:cubicBezTo>
                    <a:cubicBezTo>
                      <a:pt x="490" y="70"/>
                      <a:pt x="490" y="70"/>
                      <a:pt x="490" y="70"/>
                    </a:cubicBezTo>
                    <a:cubicBezTo>
                      <a:pt x="490" y="31"/>
                      <a:pt x="459" y="0"/>
                      <a:pt x="42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2" y="0"/>
                      <a:pt x="0" y="31"/>
                      <a:pt x="0" y="70"/>
                    </a:cubicBezTo>
                    <a:cubicBezTo>
                      <a:pt x="0" y="997"/>
                      <a:pt x="0" y="997"/>
                      <a:pt x="0" y="997"/>
                    </a:cubicBezTo>
                    <a:cubicBezTo>
                      <a:pt x="0" y="1036"/>
                      <a:pt x="31" y="1067"/>
                      <a:pt x="70" y="1067"/>
                    </a:cubicBezTo>
                    <a:cubicBezTo>
                      <a:pt x="420" y="1067"/>
                      <a:pt x="420" y="1067"/>
                      <a:pt x="420" y="1067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94" name="Oval 68">
                <a:extLst>
                  <a:ext uri="{FF2B5EF4-FFF2-40B4-BE49-F238E27FC236}">
                    <a16:creationId xmlns:a16="http://schemas.microsoft.com/office/drawing/2014/main" id="{57FD567F-F548-4675-947C-6B3193547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" y="1790"/>
                <a:ext cx="168" cy="16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95" name="Rectangle 71">
                <a:extLst>
                  <a:ext uri="{FF2B5EF4-FFF2-40B4-BE49-F238E27FC236}">
                    <a16:creationId xmlns:a16="http://schemas.microsoft.com/office/drawing/2014/main" id="{DB01F509-93B7-4609-B55D-334A2EDA5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" y="146"/>
                <a:ext cx="808" cy="14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91" name="Freeform 70">
              <a:extLst>
                <a:ext uri="{FF2B5EF4-FFF2-40B4-BE49-F238E27FC236}">
                  <a16:creationId xmlns:a16="http://schemas.microsoft.com/office/drawing/2014/main" id="{4AC55C6B-15BA-4F36-9A04-6B118989D7E2}"/>
                </a:ext>
              </a:extLst>
            </p:cNvPr>
            <p:cNvSpPr/>
            <p:nvPr/>
          </p:nvSpPr>
          <p:spPr bwMode="auto">
            <a:xfrm>
              <a:off x="2113683" y="1873516"/>
              <a:ext cx="273581" cy="35721"/>
            </a:xfrm>
            <a:custGeom>
              <a:avLst/>
              <a:gdLst>
                <a:gd name="T0" fmla="*/ 7 w 86"/>
                <a:gd name="T1" fmla="*/ 11 h 11"/>
                <a:gd name="T2" fmla="*/ 0 w 86"/>
                <a:gd name="T3" fmla="*/ 6 h 11"/>
                <a:gd name="T4" fmla="*/ 7 w 86"/>
                <a:gd name="T5" fmla="*/ 0 h 11"/>
                <a:gd name="T6" fmla="*/ 79 w 86"/>
                <a:gd name="T7" fmla="*/ 0 h 11"/>
                <a:gd name="T8" fmla="*/ 86 w 86"/>
                <a:gd name="T9" fmla="*/ 6 h 11"/>
                <a:gd name="T10" fmla="*/ 79 w 86"/>
                <a:gd name="T11" fmla="*/ 11 h 11"/>
                <a:gd name="T12" fmla="*/ 7 w 86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">
                  <a:moveTo>
                    <a:pt x="7" y="11"/>
                  </a:move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3" y="0"/>
                    <a:pt x="86" y="3"/>
                    <a:pt x="86" y="6"/>
                  </a:cubicBezTo>
                  <a:cubicBezTo>
                    <a:pt x="86" y="9"/>
                    <a:pt x="83" y="11"/>
                    <a:pt x="79" y="11"/>
                  </a:cubicBezTo>
                  <a:lnTo>
                    <a:pt x="7" y="11"/>
                  </a:lnTo>
                  <a:close/>
                </a:path>
              </a:pathLst>
            </a:custGeom>
            <a:solidFill>
              <a:srgbClr val="232A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pic>
        <p:nvPicPr>
          <p:cNvPr id="96" name="图片 95">
            <a:extLst>
              <a:ext uri="{FF2B5EF4-FFF2-40B4-BE49-F238E27FC236}">
                <a16:creationId xmlns:a16="http://schemas.microsoft.com/office/drawing/2014/main" id="{AB115312-BECF-4AF2-8F90-1950E205CE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748" y="1283934"/>
            <a:ext cx="2256116" cy="4010873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FD2FA3F3-2041-4379-BB97-B483AA0E55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9775" y="1297347"/>
            <a:ext cx="2256117" cy="4010874"/>
          </a:xfrm>
          <a:prstGeom prst="rect">
            <a:avLst/>
          </a:prstGeom>
        </p:spPr>
      </p:pic>
      <p:grpSp>
        <p:nvGrpSpPr>
          <p:cNvPr id="98" name="组合 97">
            <a:extLst>
              <a:ext uri="{FF2B5EF4-FFF2-40B4-BE49-F238E27FC236}">
                <a16:creationId xmlns:a16="http://schemas.microsoft.com/office/drawing/2014/main" id="{BC9BD64B-64AB-4C1E-AB30-706BD142016A}"/>
              </a:ext>
            </a:extLst>
          </p:cNvPr>
          <p:cNvGrpSpPr/>
          <p:nvPr/>
        </p:nvGrpSpPr>
        <p:grpSpPr>
          <a:xfrm>
            <a:off x="9151616" y="908308"/>
            <a:ext cx="2528852" cy="5406578"/>
            <a:chOff x="1437377" y="1706502"/>
            <a:chExt cx="1614298" cy="3451300"/>
          </a:xfrm>
        </p:grpSpPr>
        <p:grpSp>
          <p:nvGrpSpPr>
            <p:cNvPr id="99" name="Group 65">
              <a:extLst>
                <a:ext uri="{FF2B5EF4-FFF2-40B4-BE49-F238E27FC236}">
                  <a16:creationId xmlns:a16="http://schemas.microsoft.com/office/drawing/2014/main" id="{EBCAABA4-FA4B-4252-8F24-6205DF0A4510}"/>
                </a:ext>
              </a:extLst>
            </p:cNvPr>
            <p:cNvGrpSpPr/>
            <p:nvPr/>
          </p:nvGrpSpPr>
          <p:grpSpPr>
            <a:xfrm>
              <a:off x="1437377" y="1706502"/>
              <a:ext cx="1614298" cy="3451300"/>
              <a:chOff x="0" y="0"/>
              <a:chExt cx="950" cy="2029"/>
            </a:xfrm>
          </p:grpSpPr>
          <p:sp>
            <p:nvSpPr>
              <p:cNvPr id="101" name="Freeform 66">
                <a:extLst>
                  <a:ext uri="{FF2B5EF4-FFF2-40B4-BE49-F238E27FC236}">
                    <a16:creationId xmlns:a16="http://schemas.microsoft.com/office/drawing/2014/main" id="{F1BB3F88-22FC-4990-A02C-519D69364194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950" cy="2029"/>
              </a:xfrm>
              <a:custGeom>
                <a:avLst/>
                <a:gdLst>
                  <a:gd name="T0" fmla="*/ 429 w 508"/>
                  <a:gd name="T1" fmla="*/ 1085 h 1085"/>
                  <a:gd name="T2" fmla="*/ 507 w 508"/>
                  <a:gd name="T3" fmla="*/ 1006 h 1085"/>
                  <a:gd name="T4" fmla="*/ 508 w 508"/>
                  <a:gd name="T5" fmla="*/ 79 h 1085"/>
                  <a:gd name="T6" fmla="*/ 429 w 508"/>
                  <a:gd name="T7" fmla="*/ 0 h 1085"/>
                  <a:gd name="T8" fmla="*/ 79 w 508"/>
                  <a:gd name="T9" fmla="*/ 0 h 1085"/>
                  <a:gd name="T10" fmla="*/ 1 w 508"/>
                  <a:gd name="T11" fmla="*/ 79 h 1085"/>
                  <a:gd name="T12" fmla="*/ 0 w 508"/>
                  <a:gd name="T13" fmla="*/ 1006 h 1085"/>
                  <a:gd name="T14" fmla="*/ 79 w 508"/>
                  <a:gd name="T15" fmla="*/ 1085 h 1085"/>
                  <a:gd name="T16" fmla="*/ 429 w 508"/>
                  <a:gd name="T17" fmla="*/ 1085 h 1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8" h="1085">
                    <a:moveTo>
                      <a:pt x="429" y="1085"/>
                    </a:moveTo>
                    <a:cubicBezTo>
                      <a:pt x="472" y="1085"/>
                      <a:pt x="507" y="1050"/>
                      <a:pt x="507" y="1006"/>
                    </a:cubicBezTo>
                    <a:cubicBezTo>
                      <a:pt x="508" y="79"/>
                      <a:pt x="508" y="79"/>
                      <a:pt x="508" y="79"/>
                    </a:cubicBezTo>
                    <a:cubicBezTo>
                      <a:pt x="508" y="36"/>
                      <a:pt x="472" y="0"/>
                      <a:pt x="42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36" y="0"/>
                      <a:pt x="1" y="36"/>
                      <a:pt x="1" y="79"/>
                    </a:cubicBezTo>
                    <a:cubicBezTo>
                      <a:pt x="0" y="1006"/>
                      <a:pt x="0" y="1006"/>
                      <a:pt x="0" y="1006"/>
                    </a:cubicBezTo>
                    <a:cubicBezTo>
                      <a:pt x="0" y="1050"/>
                      <a:pt x="36" y="1085"/>
                      <a:pt x="79" y="1085"/>
                    </a:cubicBezTo>
                    <a:cubicBezTo>
                      <a:pt x="429" y="1085"/>
                      <a:pt x="429" y="1085"/>
                      <a:pt x="429" y="1085"/>
                    </a:cubicBezTo>
                  </a:path>
                </a:pathLst>
              </a:custGeom>
              <a:solidFill>
                <a:srgbClr val="D19A63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02" name="Freeform 67">
                <a:extLst>
                  <a:ext uri="{FF2B5EF4-FFF2-40B4-BE49-F238E27FC236}">
                    <a16:creationId xmlns:a16="http://schemas.microsoft.com/office/drawing/2014/main" id="{F0E6F4BC-06DA-428F-B334-776A7E324A92}"/>
                  </a:ext>
                </a:extLst>
              </p:cNvPr>
              <p:cNvSpPr/>
              <p:nvPr/>
            </p:nvSpPr>
            <p:spPr bwMode="auto">
              <a:xfrm>
                <a:off x="17" y="17"/>
                <a:ext cx="916" cy="1995"/>
              </a:xfrm>
              <a:custGeom>
                <a:avLst/>
                <a:gdLst>
                  <a:gd name="T0" fmla="*/ 420 w 490"/>
                  <a:gd name="T1" fmla="*/ 1067 h 1067"/>
                  <a:gd name="T2" fmla="*/ 490 w 490"/>
                  <a:gd name="T3" fmla="*/ 997 h 1067"/>
                  <a:gd name="T4" fmla="*/ 490 w 490"/>
                  <a:gd name="T5" fmla="*/ 70 h 1067"/>
                  <a:gd name="T6" fmla="*/ 420 w 490"/>
                  <a:gd name="T7" fmla="*/ 0 h 1067"/>
                  <a:gd name="T8" fmla="*/ 70 w 490"/>
                  <a:gd name="T9" fmla="*/ 0 h 1067"/>
                  <a:gd name="T10" fmla="*/ 0 w 490"/>
                  <a:gd name="T11" fmla="*/ 70 h 1067"/>
                  <a:gd name="T12" fmla="*/ 0 w 490"/>
                  <a:gd name="T13" fmla="*/ 997 h 1067"/>
                  <a:gd name="T14" fmla="*/ 70 w 490"/>
                  <a:gd name="T15" fmla="*/ 1067 h 1067"/>
                  <a:gd name="T16" fmla="*/ 420 w 490"/>
                  <a:gd name="T17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" h="1067">
                    <a:moveTo>
                      <a:pt x="420" y="1067"/>
                    </a:moveTo>
                    <a:cubicBezTo>
                      <a:pt x="458" y="1067"/>
                      <a:pt x="490" y="1036"/>
                      <a:pt x="490" y="997"/>
                    </a:cubicBezTo>
                    <a:cubicBezTo>
                      <a:pt x="490" y="70"/>
                      <a:pt x="490" y="70"/>
                      <a:pt x="490" y="70"/>
                    </a:cubicBezTo>
                    <a:cubicBezTo>
                      <a:pt x="490" y="31"/>
                      <a:pt x="459" y="0"/>
                      <a:pt x="42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2" y="0"/>
                      <a:pt x="0" y="31"/>
                      <a:pt x="0" y="70"/>
                    </a:cubicBezTo>
                    <a:cubicBezTo>
                      <a:pt x="0" y="997"/>
                      <a:pt x="0" y="997"/>
                      <a:pt x="0" y="997"/>
                    </a:cubicBezTo>
                    <a:cubicBezTo>
                      <a:pt x="0" y="1036"/>
                      <a:pt x="31" y="1067"/>
                      <a:pt x="70" y="1067"/>
                    </a:cubicBezTo>
                    <a:cubicBezTo>
                      <a:pt x="420" y="1067"/>
                      <a:pt x="420" y="1067"/>
                      <a:pt x="420" y="1067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03" name="Oval 68">
                <a:extLst>
                  <a:ext uri="{FF2B5EF4-FFF2-40B4-BE49-F238E27FC236}">
                    <a16:creationId xmlns:a16="http://schemas.microsoft.com/office/drawing/2014/main" id="{0C9DF970-5D44-48B5-BE76-0C928E5709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" y="1790"/>
                <a:ext cx="168" cy="16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04" name="Rectangle 71">
                <a:extLst>
                  <a:ext uri="{FF2B5EF4-FFF2-40B4-BE49-F238E27FC236}">
                    <a16:creationId xmlns:a16="http://schemas.microsoft.com/office/drawing/2014/main" id="{47E584BE-44AF-461A-9F3C-159D9ECCC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" y="146"/>
                <a:ext cx="808" cy="14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100" name="Freeform 70">
              <a:extLst>
                <a:ext uri="{FF2B5EF4-FFF2-40B4-BE49-F238E27FC236}">
                  <a16:creationId xmlns:a16="http://schemas.microsoft.com/office/drawing/2014/main" id="{5CAD9168-9DE6-4300-AAA2-3FBED3FF6D82}"/>
                </a:ext>
              </a:extLst>
            </p:cNvPr>
            <p:cNvSpPr/>
            <p:nvPr/>
          </p:nvSpPr>
          <p:spPr bwMode="auto">
            <a:xfrm>
              <a:off x="2113683" y="1873516"/>
              <a:ext cx="273581" cy="35721"/>
            </a:xfrm>
            <a:custGeom>
              <a:avLst/>
              <a:gdLst>
                <a:gd name="T0" fmla="*/ 7 w 86"/>
                <a:gd name="T1" fmla="*/ 11 h 11"/>
                <a:gd name="T2" fmla="*/ 0 w 86"/>
                <a:gd name="T3" fmla="*/ 6 h 11"/>
                <a:gd name="T4" fmla="*/ 7 w 86"/>
                <a:gd name="T5" fmla="*/ 0 h 11"/>
                <a:gd name="T6" fmla="*/ 79 w 86"/>
                <a:gd name="T7" fmla="*/ 0 h 11"/>
                <a:gd name="T8" fmla="*/ 86 w 86"/>
                <a:gd name="T9" fmla="*/ 6 h 11"/>
                <a:gd name="T10" fmla="*/ 79 w 86"/>
                <a:gd name="T11" fmla="*/ 11 h 11"/>
                <a:gd name="T12" fmla="*/ 7 w 86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">
                  <a:moveTo>
                    <a:pt x="7" y="11"/>
                  </a:move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3" y="0"/>
                    <a:pt x="86" y="3"/>
                    <a:pt x="86" y="6"/>
                  </a:cubicBezTo>
                  <a:cubicBezTo>
                    <a:pt x="86" y="9"/>
                    <a:pt x="83" y="11"/>
                    <a:pt x="79" y="11"/>
                  </a:cubicBezTo>
                  <a:lnTo>
                    <a:pt x="7" y="11"/>
                  </a:lnTo>
                  <a:close/>
                </a:path>
              </a:pathLst>
            </a:custGeom>
            <a:solidFill>
              <a:srgbClr val="232A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pic>
        <p:nvPicPr>
          <p:cNvPr id="105" name="图片 104">
            <a:extLst>
              <a:ext uri="{FF2B5EF4-FFF2-40B4-BE49-F238E27FC236}">
                <a16:creationId xmlns:a16="http://schemas.microsoft.com/office/drawing/2014/main" id="{598B5DDF-9135-4F3D-B95F-F574A682F7F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9116" y="1297347"/>
            <a:ext cx="2256117" cy="401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4"/>
          <p:cNvSpPr txBox="1"/>
          <p:nvPr/>
        </p:nvSpPr>
        <p:spPr>
          <a:xfrm>
            <a:off x="3376178" y="3429000"/>
            <a:ext cx="5765346" cy="1426468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998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进度管理与分工</a:t>
            </a:r>
            <a:endParaRPr lang="zh-CN" altLang="en-US" sz="5998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549237" y="4788603"/>
            <a:ext cx="7407563" cy="39051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1"/>
          <p:cNvSpPr/>
          <p:nvPr/>
        </p:nvSpPr>
        <p:spPr bwMode="auto">
          <a:xfrm>
            <a:off x="2020598" y="4871582"/>
            <a:ext cx="8492548" cy="2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999" spc="13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panose="020B0606020202050201" charset="0"/>
                <a:sym typeface="Bebas Neue" panose="020B0606020202050201" charset="0"/>
              </a:rPr>
              <a:t>PROGRESS MANAGEMENT AND DIVISION OF LABOR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79E0D1-98C6-4286-9300-E4A11B66F5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25758"/>
            <a:ext cx="12224927" cy="293638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030827B-D4BF-42F9-970F-736386730F1D}"/>
              </a:ext>
            </a:extLst>
          </p:cNvPr>
          <p:cNvSpPr/>
          <p:nvPr/>
        </p:nvSpPr>
        <p:spPr>
          <a:xfrm>
            <a:off x="-1" y="-29425"/>
            <a:ext cx="12224930" cy="2936383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0484CF5-D223-4DDC-86D8-BCDB9522D654}"/>
              </a:ext>
            </a:extLst>
          </p:cNvPr>
          <p:cNvGrpSpPr/>
          <p:nvPr/>
        </p:nvGrpSpPr>
        <p:grpSpPr>
          <a:xfrm>
            <a:off x="998981" y="1890126"/>
            <a:ext cx="3167527" cy="604777"/>
            <a:chOff x="1725271" y="1046468"/>
            <a:chExt cx="3168352" cy="604935"/>
          </a:xfrm>
          <a:noFill/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481344E-B5E0-4E75-9E6B-65A7FF044C68}"/>
                </a:ext>
              </a:extLst>
            </p:cNvPr>
            <p:cNvSpPr/>
            <p:nvPr/>
          </p:nvSpPr>
          <p:spPr>
            <a:xfrm>
              <a:off x="1849115" y="1046468"/>
              <a:ext cx="2952328" cy="604935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15" name="TextBox 59">
              <a:extLst>
                <a:ext uri="{FF2B5EF4-FFF2-40B4-BE49-F238E27FC236}">
                  <a16:creationId xmlns:a16="http://schemas.microsoft.com/office/drawing/2014/main" id="{E120426F-1922-474B-A823-D6C8B2DEB2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5271" y="1097848"/>
              <a:ext cx="3168352" cy="51489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491">
                <a:lnSpc>
                  <a:spcPct val="120000"/>
                </a:lnSpc>
                <a:defRPr/>
              </a:pPr>
              <a:r>
                <a:rPr lang="en-US" altLang="zh-CN" sz="2499" b="1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04</a:t>
              </a:r>
              <a:endParaRPr lang="en-US" altLang="ko-KR" sz="2099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C38159D1-DDE1-4ABF-AD5D-A7E87E618A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68105">
            <a:off x="9001239" y="1782223"/>
            <a:ext cx="3399755" cy="1116819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3F840584-C326-4981-9EE2-3879DF6D4DDE}"/>
              </a:ext>
            </a:extLst>
          </p:cNvPr>
          <p:cNvGrpSpPr/>
          <p:nvPr/>
        </p:nvGrpSpPr>
        <p:grpSpPr>
          <a:xfrm>
            <a:off x="9053493" y="-107338"/>
            <a:ext cx="3436255" cy="930926"/>
            <a:chOff x="7687587" y="442624"/>
            <a:chExt cx="3436255" cy="930926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484EB199-5795-433D-902F-337263273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87587" y="442624"/>
              <a:ext cx="930926" cy="930926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E851629-C258-41BB-B2F7-BB70BF54A2E3}"/>
                </a:ext>
              </a:extLst>
            </p:cNvPr>
            <p:cNvSpPr txBox="1"/>
            <p:nvPr/>
          </p:nvSpPr>
          <p:spPr>
            <a:xfrm>
              <a:off x="8565368" y="791987"/>
              <a:ext cx="25584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>
                  <a:solidFill>
                    <a:srgbClr val="DFB9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安全出行一体化监测系统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23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87860B3-457A-436B-BC39-BA055F5A74A5}"/>
              </a:ext>
            </a:extLst>
          </p:cNvPr>
          <p:cNvGrpSpPr/>
          <p:nvPr/>
        </p:nvGrpSpPr>
        <p:grpSpPr>
          <a:xfrm>
            <a:off x="-402290" y="242583"/>
            <a:ext cx="1069058" cy="370275"/>
            <a:chOff x="-712922" y="-1"/>
            <a:chExt cx="2542884" cy="890040"/>
          </a:xfrm>
          <a:solidFill>
            <a:schemeClr val="bg1"/>
          </a:solidFill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E84CA77-2C86-4FF4-AC09-F95FE60D39F6}"/>
                </a:ext>
              </a:extLst>
            </p:cNvPr>
            <p:cNvSpPr/>
            <p:nvPr/>
          </p:nvSpPr>
          <p:spPr>
            <a:xfrm flipV="1">
              <a:off x="-712922" y="-1"/>
              <a:ext cx="2302733" cy="890039"/>
            </a:xfrm>
            <a:prstGeom prst="parallelogram">
              <a:avLst>
                <a:gd name="adj" fmla="val 525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8F308655-E59E-49DA-9DA2-C2E5EC33ECA8}"/>
                </a:ext>
              </a:extLst>
            </p:cNvPr>
            <p:cNvSpPr/>
            <p:nvPr/>
          </p:nvSpPr>
          <p:spPr>
            <a:xfrm flipV="1">
              <a:off x="1225675" y="0"/>
              <a:ext cx="604287" cy="890039"/>
            </a:xfrm>
            <a:custGeom>
              <a:avLst/>
              <a:gdLst>
                <a:gd name="connsiteX0" fmla="*/ 0 w 604287"/>
                <a:gd name="connsiteY0" fmla="*/ 890039 h 890039"/>
                <a:gd name="connsiteX1" fmla="*/ 136901 w 604287"/>
                <a:gd name="connsiteY1" fmla="*/ 890039 h 890039"/>
                <a:gd name="connsiteX2" fmla="*/ 604287 w 604287"/>
                <a:gd name="connsiteY2" fmla="*/ 0 h 890039"/>
                <a:gd name="connsiteX3" fmla="*/ 467386 w 604287"/>
                <a:gd name="connsiteY3" fmla="*/ 0 h 89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287" h="890039">
                  <a:moveTo>
                    <a:pt x="0" y="890039"/>
                  </a:moveTo>
                  <a:lnTo>
                    <a:pt x="136901" y="890039"/>
                  </a:lnTo>
                  <a:lnTo>
                    <a:pt x="604287" y="0"/>
                  </a:lnTo>
                  <a:lnTo>
                    <a:pt x="46738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文本框 1">
            <a:extLst>
              <a:ext uri="{FF2B5EF4-FFF2-40B4-BE49-F238E27FC236}">
                <a16:creationId xmlns:a16="http://schemas.microsoft.com/office/drawing/2014/main" id="{DCE98BD9-CF77-4212-9929-10FC4E76C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06" y="228434"/>
            <a:ext cx="29562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进度管理与分工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进度计划</a:t>
            </a:r>
            <a:endParaRPr lang="en-US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05D9A5-FA3D-4619-A213-375197EC66F6}"/>
              </a:ext>
            </a:extLst>
          </p:cNvPr>
          <p:cNvSpPr/>
          <p:nvPr/>
        </p:nvSpPr>
        <p:spPr>
          <a:xfrm rot="5400000">
            <a:off x="3400491" y="-1977706"/>
            <a:ext cx="5526478" cy="1119584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C9FE90-7152-4702-B7D3-009662C75B85}"/>
              </a:ext>
            </a:extLst>
          </p:cNvPr>
          <p:cNvGrpSpPr/>
          <p:nvPr/>
        </p:nvGrpSpPr>
        <p:grpSpPr>
          <a:xfrm>
            <a:off x="653169" y="1723306"/>
            <a:ext cx="11021122" cy="4123877"/>
            <a:chOff x="1647975" y="2309751"/>
            <a:chExt cx="8743951" cy="2631604"/>
          </a:xfrm>
        </p:grpSpPr>
        <p:sp>
          <p:nvSpPr>
            <p:cNvPr id="13" name="箭头: V 形 12">
              <a:extLst>
                <a:ext uri="{FF2B5EF4-FFF2-40B4-BE49-F238E27FC236}">
                  <a16:creationId xmlns:a16="http://schemas.microsoft.com/office/drawing/2014/main" id="{7C4A1947-E240-49D5-B93B-8EF51122F346}"/>
                </a:ext>
              </a:extLst>
            </p:cNvPr>
            <p:cNvSpPr/>
            <p:nvPr/>
          </p:nvSpPr>
          <p:spPr>
            <a:xfrm>
              <a:off x="1714651" y="2309753"/>
              <a:ext cx="1819275" cy="1162050"/>
            </a:xfrm>
            <a:prstGeom prst="chevron">
              <a:avLst>
                <a:gd name="adj" fmla="val 20769"/>
              </a:avLst>
            </a:prstGeom>
            <a:solidFill>
              <a:srgbClr val="DFB9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箭头: V 形 13">
              <a:extLst>
                <a:ext uri="{FF2B5EF4-FFF2-40B4-BE49-F238E27FC236}">
                  <a16:creationId xmlns:a16="http://schemas.microsoft.com/office/drawing/2014/main" id="{65FE5921-4059-4EC8-B5EA-9BE746350DFF}"/>
                </a:ext>
              </a:extLst>
            </p:cNvPr>
            <p:cNvSpPr/>
            <p:nvPr/>
          </p:nvSpPr>
          <p:spPr>
            <a:xfrm>
              <a:off x="3429151" y="2309753"/>
              <a:ext cx="1819275" cy="1162050"/>
            </a:xfrm>
            <a:prstGeom prst="chevron">
              <a:avLst>
                <a:gd name="adj" fmla="val 20769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箭头: V 形 14">
              <a:extLst>
                <a:ext uri="{FF2B5EF4-FFF2-40B4-BE49-F238E27FC236}">
                  <a16:creationId xmlns:a16="http://schemas.microsoft.com/office/drawing/2014/main" id="{477A01E0-8CF9-4798-B41E-A794F620B3DA}"/>
                </a:ext>
              </a:extLst>
            </p:cNvPr>
            <p:cNvSpPr/>
            <p:nvPr/>
          </p:nvSpPr>
          <p:spPr>
            <a:xfrm>
              <a:off x="5143651" y="2309752"/>
              <a:ext cx="1819275" cy="1162050"/>
            </a:xfrm>
            <a:prstGeom prst="chevron">
              <a:avLst>
                <a:gd name="adj" fmla="val 20769"/>
              </a:avLst>
            </a:prstGeom>
            <a:solidFill>
              <a:srgbClr val="DFB9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箭头: V 形 15">
              <a:extLst>
                <a:ext uri="{FF2B5EF4-FFF2-40B4-BE49-F238E27FC236}">
                  <a16:creationId xmlns:a16="http://schemas.microsoft.com/office/drawing/2014/main" id="{60D6C955-DD0F-4CE8-93FC-B21AA5279329}"/>
                </a:ext>
              </a:extLst>
            </p:cNvPr>
            <p:cNvSpPr/>
            <p:nvPr/>
          </p:nvSpPr>
          <p:spPr>
            <a:xfrm>
              <a:off x="6858151" y="2309751"/>
              <a:ext cx="1819275" cy="1162050"/>
            </a:xfrm>
            <a:prstGeom prst="chevron">
              <a:avLst>
                <a:gd name="adj" fmla="val 20769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箭头: V 形 16">
              <a:extLst>
                <a:ext uri="{FF2B5EF4-FFF2-40B4-BE49-F238E27FC236}">
                  <a16:creationId xmlns:a16="http://schemas.microsoft.com/office/drawing/2014/main" id="{98E7D426-1F48-407D-B9B5-22CE2FE05C4E}"/>
                </a:ext>
              </a:extLst>
            </p:cNvPr>
            <p:cNvSpPr/>
            <p:nvPr/>
          </p:nvSpPr>
          <p:spPr>
            <a:xfrm>
              <a:off x="8572651" y="2309751"/>
              <a:ext cx="1819275" cy="1162050"/>
            </a:xfrm>
            <a:prstGeom prst="chevron">
              <a:avLst>
                <a:gd name="adj" fmla="val 20769"/>
              </a:avLst>
            </a:prstGeom>
            <a:solidFill>
              <a:srgbClr val="DFB9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CB00DBB-0164-468F-845A-0932F688CAB1}"/>
                </a:ext>
              </a:extLst>
            </p:cNvPr>
            <p:cNvSpPr/>
            <p:nvPr/>
          </p:nvSpPr>
          <p:spPr>
            <a:xfrm>
              <a:off x="3956824" y="3201801"/>
              <a:ext cx="656920" cy="528379"/>
            </a:xfrm>
            <a:prstGeom prst="ellipse">
              <a:avLst/>
            </a:prstGeom>
            <a:solidFill>
              <a:srgbClr val="33333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C67C8A1-FF54-48F9-B595-D15EAC97D2CB}"/>
                </a:ext>
              </a:extLst>
            </p:cNvPr>
            <p:cNvSpPr/>
            <p:nvPr/>
          </p:nvSpPr>
          <p:spPr>
            <a:xfrm>
              <a:off x="5650816" y="3201801"/>
              <a:ext cx="656920" cy="528379"/>
            </a:xfrm>
            <a:prstGeom prst="ellipse">
              <a:avLst/>
            </a:prstGeom>
            <a:solidFill>
              <a:srgbClr val="DFB99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11E1A9C-BA21-4666-B0C9-FC234C5F73AC}"/>
                </a:ext>
              </a:extLst>
            </p:cNvPr>
            <p:cNvSpPr/>
            <p:nvPr/>
          </p:nvSpPr>
          <p:spPr>
            <a:xfrm>
              <a:off x="7346266" y="3201801"/>
              <a:ext cx="656920" cy="528379"/>
            </a:xfrm>
            <a:prstGeom prst="ellipse">
              <a:avLst/>
            </a:prstGeom>
            <a:solidFill>
              <a:srgbClr val="33333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0FCF0BEA-39A9-47C2-85F9-79EAF41FD391}"/>
                </a:ext>
              </a:extLst>
            </p:cNvPr>
            <p:cNvSpPr/>
            <p:nvPr/>
          </p:nvSpPr>
          <p:spPr>
            <a:xfrm>
              <a:off x="8997390" y="3201801"/>
              <a:ext cx="656920" cy="528379"/>
            </a:xfrm>
            <a:prstGeom prst="ellipse">
              <a:avLst/>
            </a:prstGeom>
            <a:solidFill>
              <a:srgbClr val="DFB99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AEF95C1-541A-4145-BFDA-6568F3AB8BC8}"/>
                </a:ext>
              </a:extLst>
            </p:cNvPr>
            <p:cNvSpPr/>
            <p:nvPr/>
          </p:nvSpPr>
          <p:spPr>
            <a:xfrm>
              <a:off x="2207526" y="3201801"/>
              <a:ext cx="656920" cy="528379"/>
            </a:xfrm>
            <a:prstGeom prst="ellipse">
              <a:avLst/>
            </a:prstGeom>
            <a:solidFill>
              <a:srgbClr val="DFB99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42643E1-1918-49B5-A66D-A3716BD03B39}"/>
                </a:ext>
              </a:extLst>
            </p:cNvPr>
            <p:cNvSpPr txBox="1"/>
            <p:nvPr/>
          </p:nvSpPr>
          <p:spPr>
            <a:xfrm>
              <a:off x="1898924" y="2619242"/>
              <a:ext cx="1609727" cy="530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简标宋" pitchFamily="2" charset="-122"/>
                </a:rPr>
                <a:t>启动计划</a:t>
              </a:r>
              <a:endPara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简标宋" pitchFamily="2" charset="-122"/>
              </a:endParaRPr>
            </a:p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简标宋" pitchFamily="2" charset="-122"/>
                </a:rPr>
                <a:t>阶段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923F41D-5468-4ADC-903E-31C8B42B4786}"/>
                </a:ext>
              </a:extLst>
            </p:cNvPr>
            <p:cNvSpPr txBox="1"/>
            <p:nvPr/>
          </p:nvSpPr>
          <p:spPr>
            <a:xfrm>
              <a:off x="3587736" y="2619242"/>
              <a:ext cx="1609727" cy="530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solidFill>
                    <a:srgbClr val="DFB992"/>
                  </a:solidFill>
                  <a:latin typeface="微软雅黑" panose="020B0503020204020204" pitchFamily="34" charset="-122"/>
                  <a:ea typeface="微软简标宋" pitchFamily="2" charset="-122"/>
                </a:rPr>
                <a:t>分析设计</a:t>
              </a:r>
              <a:endParaRPr lang="en-US" altLang="zh-CN" sz="2400" b="1">
                <a:solidFill>
                  <a:srgbClr val="DFB992"/>
                </a:solidFill>
                <a:latin typeface="微软雅黑" panose="020B0503020204020204" pitchFamily="34" charset="-122"/>
                <a:ea typeface="微软简标宋" pitchFamily="2" charset="-122"/>
              </a:endParaRPr>
            </a:p>
            <a:p>
              <a:pPr algn="ctr"/>
              <a:r>
                <a:rPr lang="zh-CN" altLang="en-US" sz="2400" b="1">
                  <a:solidFill>
                    <a:srgbClr val="DFB992"/>
                  </a:solidFill>
                  <a:latin typeface="微软雅黑" panose="020B0503020204020204" pitchFamily="34" charset="-122"/>
                  <a:ea typeface="微软简标宋" pitchFamily="2" charset="-122"/>
                </a:rPr>
                <a:t>阶段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AE6CEBB-8703-42CC-B515-ADC2F4A740A3}"/>
                </a:ext>
              </a:extLst>
            </p:cNvPr>
            <p:cNvSpPr txBox="1"/>
            <p:nvPr/>
          </p:nvSpPr>
          <p:spPr>
            <a:xfrm>
              <a:off x="5340768" y="2619242"/>
              <a:ext cx="1609727" cy="530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简标宋" pitchFamily="2" charset="-122"/>
                </a:rPr>
                <a:t>开发控制</a:t>
              </a:r>
              <a:endPara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简标宋" pitchFamily="2" charset="-122"/>
              </a:endParaRPr>
            </a:p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简标宋" pitchFamily="2" charset="-122"/>
                </a:rPr>
                <a:t>阶段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933797C-4F6F-497D-AC1A-018E7ABAEA6E}"/>
                </a:ext>
              </a:extLst>
            </p:cNvPr>
            <p:cNvSpPr txBox="1"/>
            <p:nvPr/>
          </p:nvSpPr>
          <p:spPr>
            <a:xfrm>
              <a:off x="7029579" y="2619242"/>
              <a:ext cx="1609727" cy="530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solidFill>
                    <a:srgbClr val="DFB992"/>
                  </a:solidFill>
                  <a:latin typeface="微软雅黑" panose="020B0503020204020204" pitchFamily="34" charset="-122"/>
                  <a:ea typeface="微软简标宋" pitchFamily="2" charset="-122"/>
                </a:rPr>
                <a:t>系统测试</a:t>
              </a:r>
              <a:endParaRPr lang="en-US" altLang="zh-CN" sz="2400" b="1">
                <a:solidFill>
                  <a:srgbClr val="DFB992"/>
                </a:solidFill>
                <a:latin typeface="微软雅黑" panose="020B0503020204020204" pitchFamily="34" charset="-122"/>
                <a:ea typeface="微软简标宋" pitchFamily="2" charset="-122"/>
              </a:endParaRPr>
            </a:p>
            <a:p>
              <a:pPr algn="ctr"/>
              <a:r>
                <a:rPr lang="zh-CN" altLang="en-US" sz="2400" b="1">
                  <a:solidFill>
                    <a:srgbClr val="DFB992"/>
                  </a:solidFill>
                  <a:latin typeface="微软雅黑" panose="020B0503020204020204" pitchFamily="34" charset="-122"/>
                  <a:ea typeface="微软简标宋" pitchFamily="2" charset="-122"/>
                </a:rPr>
                <a:t>阶段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12475BA-7AAE-4032-97F9-6FFB7F9F8C37}"/>
                </a:ext>
              </a:extLst>
            </p:cNvPr>
            <p:cNvSpPr txBox="1"/>
            <p:nvPr/>
          </p:nvSpPr>
          <p:spPr>
            <a:xfrm>
              <a:off x="8760865" y="2619242"/>
              <a:ext cx="1609727" cy="530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简标宋" pitchFamily="2" charset="-122"/>
                </a:rPr>
                <a:t>收尾总结</a:t>
              </a:r>
              <a:endPara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简标宋" pitchFamily="2" charset="-122"/>
              </a:endParaRPr>
            </a:p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简标宋" pitchFamily="2" charset="-122"/>
                </a:rPr>
                <a:t>阶段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D36412D-E6D1-434B-B704-76F18F218673}"/>
                </a:ext>
              </a:extLst>
            </p:cNvPr>
            <p:cNvSpPr txBox="1"/>
            <p:nvPr/>
          </p:nvSpPr>
          <p:spPr>
            <a:xfrm>
              <a:off x="1647975" y="3741801"/>
              <a:ext cx="1819275" cy="1199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项目可行分析</a:t>
              </a:r>
              <a:endParaRPr lang="en-US" altLang="zh-CN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估算工作总量</a:t>
              </a:r>
              <a:endParaRPr lang="en-US" altLang="zh-CN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人力资源配置</a:t>
              </a:r>
              <a:endParaRPr lang="en-US" altLang="zh-CN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制定完善计划</a:t>
              </a:r>
              <a:endParaRPr lang="en-US" altLang="zh-CN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5847533-482C-49F8-BCF1-D60482B981E5}"/>
                </a:ext>
              </a:extLst>
            </p:cNvPr>
            <p:cNvSpPr txBox="1"/>
            <p:nvPr/>
          </p:nvSpPr>
          <p:spPr>
            <a:xfrm>
              <a:off x="3395814" y="3741801"/>
              <a:ext cx="1819275" cy="1199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确定技能需求</a:t>
              </a:r>
              <a:endParaRPr lang="en-US" altLang="zh-CN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用户需求分析</a:t>
              </a:r>
              <a:endParaRPr lang="en-US" altLang="zh-CN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研究实施方案</a:t>
              </a:r>
              <a:endParaRPr lang="en-US" altLang="zh-CN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确定设备需求</a:t>
              </a:r>
              <a:endParaRPr lang="en-US" altLang="zh-CN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D76D1FB-DD53-402A-934A-6317B2C27ACC}"/>
                </a:ext>
              </a:extLst>
            </p:cNvPr>
            <p:cNvSpPr txBox="1"/>
            <p:nvPr/>
          </p:nvSpPr>
          <p:spPr>
            <a:xfrm>
              <a:off x="5091263" y="3741801"/>
              <a:ext cx="1819275" cy="1199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项目核心设计</a:t>
              </a:r>
              <a:endParaRPr lang="en-US" altLang="zh-CN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跟踪项目进度</a:t>
              </a:r>
              <a:endParaRPr lang="en-US" altLang="zh-CN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追求创新功能</a:t>
              </a:r>
              <a:endParaRPr lang="en-US" altLang="zh-CN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进度适应工期</a:t>
              </a:r>
              <a:endParaRPr lang="en-US" altLang="zh-CN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EFA02FC-2D07-4186-AA4D-05973A31B643}"/>
                </a:ext>
              </a:extLst>
            </p:cNvPr>
            <p:cNvSpPr txBox="1"/>
            <p:nvPr/>
          </p:nvSpPr>
          <p:spPr>
            <a:xfrm>
              <a:off x="6786713" y="3741801"/>
              <a:ext cx="1819275" cy="1199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系统运行测试</a:t>
              </a:r>
              <a:endParaRPr lang="en-US" altLang="zh-CN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分析调试信息</a:t>
              </a:r>
              <a:endParaRPr lang="en-US" altLang="zh-CN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完善优化系统</a:t>
              </a:r>
              <a:endParaRPr lang="en-US" altLang="zh-CN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应对需求修改</a:t>
              </a:r>
              <a:endParaRPr lang="en-US" altLang="zh-CN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E890FDD-9B31-49D0-96B0-DECA9009234C}"/>
                </a:ext>
              </a:extLst>
            </p:cNvPr>
            <p:cNvSpPr txBox="1"/>
            <p:nvPr/>
          </p:nvSpPr>
          <p:spPr>
            <a:xfrm>
              <a:off x="8437839" y="3741801"/>
              <a:ext cx="1819275" cy="1199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项目评估验收</a:t>
              </a:r>
              <a:endParaRPr lang="en-US" altLang="zh-CN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团队总结交流</a:t>
              </a:r>
              <a:endParaRPr lang="en-US" altLang="zh-CN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文档总结整理</a:t>
              </a:r>
              <a:endParaRPr lang="en-US" altLang="zh-CN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制定后续计划</a:t>
              </a:r>
              <a:endParaRPr lang="en-US" altLang="zh-CN" sz="160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380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87860B3-457A-436B-BC39-BA055F5A74A5}"/>
              </a:ext>
            </a:extLst>
          </p:cNvPr>
          <p:cNvGrpSpPr/>
          <p:nvPr/>
        </p:nvGrpSpPr>
        <p:grpSpPr>
          <a:xfrm>
            <a:off x="-402290" y="242583"/>
            <a:ext cx="1069058" cy="370275"/>
            <a:chOff x="-712922" y="-1"/>
            <a:chExt cx="2542884" cy="890040"/>
          </a:xfrm>
          <a:solidFill>
            <a:schemeClr val="bg1"/>
          </a:solidFill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E84CA77-2C86-4FF4-AC09-F95FE60D39F6}"/>
                </a:ext>
              </a:extLst>
            </p:cNvPr>
            <p:cNvSpPr/>
            <p:nvPr/>
          </p:nvSpPr>
          <p:spPr>
            <a:xfrm flipV="1">
              <a:off x="-712922" y="-1"/>
              <a:ext cx="2302733" cy="890039"/>
            </a:xfrm>
            <a:prstGeom prst="parallelogram">
              <a:avLst>
                <a:gd name="adj" fmla="val 525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8F308655-E59E-49DA-9DA2-C2E5EC33ECA8}"/>
                </a:ext>
              </a:extLst>
            </p:cNvPr>
            <p:cNvSpPr/>
            <p:nvPr/>
          </p:nvSpPr>
          <p:spPr>
            <a:xfrm flipV="1">
              <a:off x="1225675" y="0"/>
              <a:ext cx="604287" cy="890039"/>
            </a:xfrm>
            <a:custGeom>
              <a:avLst/>
              <a:gdLst>
                <a:gd name="connsiteX0" fmla="*/ 0 w 604287"/>
                <a:gd name="connsiteY0" fmla="*/ 890039 h 890039"/>
                <a:gd name="connsiteX1" fmla="*/ 136901 w 604287"/>
                <a:gd name="connsiteY1" fmla="*/ 890039 h 890039"/>
                <a:gd name="connsiteX2" fmla="*/ 604287 w 604287"/>
                <a:gd name="connsiteY2" fmla="*/ 0 h 890039"/>
                <a:gd name="connsiteX3" fmla="*/ 467386 w 604287"/>
                <a:gd name="connsiteY3" fmla="*/ 0 h 89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287" h="890039">
                  <a:moveTo>
                    <a:pt x="0" y="890039"/>
                  </a:moveTo>
                  <a:lnTo>
                    <a:pt x="136901" y="890039"/>
                  </a:lnTo>
                  <a:lnTo>
                    <a:pt x="604287" y="0"/>
                  </a:lnTo>
                  <a:lnTo>
                    <a:pt x="46738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文本框 1">
            <a:extLst>
              <a:ext uri="{FF2B5EF4-FFF2-40B4-BE49-F238E27FC236}">
                <a16:creationId xmlns:a16="http://schemas.microsoft.com/office/drawing/2014/main" id="{DCE98BD9-CF77-4212-9929-10FC4E76C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06" y="228434"/>
            <a:ext cx="29562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进度管理与分工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团队分工</a:t>
            </a:r>
            <a:endParaRPr lang="en-US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05D9A5-FA3D-4619-A213-375197EC66F6}"/>
              </a:ext>
            </a:extLst>
          </p:cNvPr>
          <p:cNvSpPr/>
          <p:nvPr/>
        </p:nvSpPr>
        <p:spPr>
          <a:xfrm rot="5400000">
            <a:off x="3400491" y="-1977706"/>
            <a:ext cx="5526478" cy="1119584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7" name="表格 47">
            <a:extLst>
              <a:ext uri="{FF2B5EF4-FFF2-40B4-BE49-F238E27FC236}">
                <a16:creationId xmlns:a16="http://schemas.microsoft.com/office/drawing/2014/main" id="{A871A281-6ADC-4711-BDCA-C94E8239F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31622"/>
              </p:ext>
            </p:extLst>
          </p:nvPr>
        </p:nvGraphicFramePr>
        <p:xfrm>
          <a:off x="926705" y="1075267"/>
          <a:ext cx="8058561" cy="50391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913">
                  <a:extLst>
                    <a:ext uri="{9D8B030D-6E8A-4147-A177-3AD203B41FA5}">
                      <a16:colId xmlns:a16="http://schemas.microsoft.com/office/drawing/2014/main" val="2054983320"/>
                    </a:ext>
                  </a:extLst>
                </a:gridCol>
                <a:gridCol w="7018648">
                  <a:extLst>
                    <a:ext uri="{9D8B030D-6E8A-4147-A177-3AD203B41FA5}">
                      <a16:colId xmlns:a16="http://schemas.microsoft.com/office/drawing/2014/main" val="3084838149"/>
                    </a:ext>
                  </a:extLst>
                </a:gridCol>
              </a:tblGrid>
              <a:tr h="12597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930371"/>
                  </a:ext>
                </a:extLst>
              </a:tr>
              <a:tr h="12597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梅雨欣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路况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相关数据库设计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移动端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502645"/>
                  </a:ext>
                </a:extLst>
              </a:tr>
              <a:tr h="12597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温潇潇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车况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相关数据库设计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门户网站、后台管理系统</a:t>
                      </a: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431992"/>
                  </a:ext>
                </a:extLst>
              </a:tr>
              <a:tr h="12597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黄海龙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驾驶员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相关数据库设计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后台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开发、服务器部署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122638"/>
                  </a:ext>
                </a:extLst>
              </a:tr>
            </a:tbl>
          </a:graphicData>
        </a:graphic>
      </p:graphicFrame>
      <p:pic>
        <p:nvPicPr>
          <p:cNvPr id="33" name="图片 32">
            <a:extLst>
              <a:ext uri="{FF2B5EF4-FFF2-40B4-BE49-F238E27FC236}">
                <a16:creationId xmlns:a16="http://schemas.microsoft.com/office/drawing/2014/main" id="{CDFE06AF-08C6-441E-8512-2AF832F1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936" y="3758669"/>
            <a:ext cx="1333129" cy="88106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61D8C7B-954B-40DC-8863-A3CD2D305B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3992" y="2491510"/>
            <a:ext cx="703013" cy="1002444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926A3F0C-2271-4171-8A62-31EB3DAAFE8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5616" y="5025085"/>
            <a:ext cx="1199767" cy="9010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920447-A44E-48DD-ADFC-7909220C40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76" r="43952" b="5040"/>
          <a:stretch/>
        </p:blipFill>
        <p:spPr>
          <a:xfrm>
            <a:off x="9107483" y="1147777"/>
            <a:ext cx="2280027" cy="34919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BC4A6B6B-3C48-45E6-95CF-48DC3D0281F1}"/>
                  </a:ext>
                </a:extLst>
              </p14:cNvPr>
              <p14:cNvContentPartPr/>
              <p14:nvPr/>
            </p14:nvContentPartPr>
            <p14:xfrm>
              <a:off x="5215107" y="-59880"/>
              <a:ext cx="360" cy="36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BC4A6B6B-3C48-45E6-95CF-48DC3D0281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06467" y="-6852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1" name="图片 50">
            <a:extLst>
              <a:ext uri="{FF2B5EF4-FFF2-40B4-BE49-F238E27FC236}">
                <a16:creationId xmlns:a16="http://schemas.microsoft.com/office/drawing/2014/main" id="{E2009F47-8082-4E5A-A416-BA9425C2694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64" r="11132"/>
          <a:stretch/>
        </p:blipFill>
        <p:spPr>
          <a:xfrm>
            <a:off x="9310873" y="4639734"/>
            <a:ext cx="2405993" cy="156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A11958E-6BE3-41CE-B10A-74D77BF295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24927" cy="68808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72260FB-B965-4F1A-BA2F-3C5BA838DB21}"/>
              </a:ext>
            </a:extLst>
          </p:cNvPr>
          <p:cNvSpPr/>
          <p:nvPr/>
        </p:nvSpPr>
        <p:spPr>
          <a:xfrm>
            <a:off x="0" y="0"/>
            <a:ext cx="12224927" cy="688086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94D22EB-5D6E-4DBB-BF34-BCFB70AA4541}"/>
              </a:ext>
            </a:extLst>
          </p:cNvPr>
          <p:cNvSpPr/>
          <p:nvPr/>
        </p:nvSpPr>
        <p:spPr>
          <a:xfrm>
            <a:off x="324218" y="270457"/>
            <a:ext cx="11510637" cy="6294228"/>
          </a:xfrm>
          <a:prstGeom prst="rect">
            <a:avLst/>
          </a:prstGeom>
          <a:noFill/>
          <a:ln w="57150">
            <a:solidFill>
              <a:schemeClr val="bg1">
                <a:alpha val="5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FA5F0153-83B6-4098-A152-81DC046B12D4}"/>
              </a:ext>
            </a:extLst>
          </p:cNvPr>
          <p:cNvSpPr/>
          <p:nvPr/>
        </p:nvSpPr>
        <p:spPr>
          <a:xfrm flipV="1">
            <a:off x="5747744" y="248579"/>
            <a:ext cx="729437" cy="509286"/>
          </a:xfrm>
          <a:prstGeom prst="triangle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8AD8BD5-C309-48EA-81FE-D0BB84B17E47}"/>
              </a:ext>
            </a:extLst>
          </p:cNvPr>
          <p:cNvSpPr/>
          <p:nvPr/>
        </p:nvSpPr>
        <p:spPr>
          <a:xfrm>
            <a:off x="5714816" y="6080638"/>
            <a:ext cx="729437" cy="509286"/>
          </a:xfrm>
          <a:prstGeom prst="triangle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89BDC36-19EA-4421-B8DC-43E3494FFCC2}"/>
              </a:ext>
            </a:extLst>
          </p:cNvPr>
          <p:cNvCxnSpPr/>
          <p:nvPr/>
        </p:nvCxnSpPr>
        <p:spPr>
          <a:xfrm>
            <a:off x="2927362" y="3565003"/>
            <a:ext cx="63043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B673857-B65F-4D2A-ADE8-9914D1ED2E5F}"/>
              </a:ext>
            </a:extLst>
          </p:cNvPr>
          <p:cNvSpPr txBox="1"/>
          <p:nvPr/>
        </p:nvSpPr>
        <p:spPr>
          <a:xfrm>
            <a:off x="2927362" y="3565003"/>
            <a:ext cx="6304348" cy="5213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200">
              <a:lnSpc>
                <a:spcPct val="114000"/>
              </a:lnSpc>
              <a:defRPr/>
            </a:pPr>
            <a:r>
              <a:rPr lang="zh-CN" altLang="en-US"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感谢您的聆听</a:t>
            </a:r>
            <a:endParaRPr kumimoji="0" lang="zh-CN" altLang="en-US" sz="28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18ACA4C-8FF7-4E57-ADDC-39771F75DFC5}"/>
              </a:ext>
            </a:extLst>
          </p:cNvPr>
          <p:cNvSpPr/>
          <p:nvPr/>
        </p:nvSpPr>
        <p:spPr>
          <a:xfrm>
            <a:off x="1566204" y="2177414"/>
            <a:ext cx="9059591" cy="12023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安全出行一体化监测系统</a:t>
            </a:r>
            <a:endParaRPr lang="zh-CN" altLang="en-US" sz="48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9E75EFE-1E69-4465-971D-C03357443A53}"/>
              </a:ext>
            </a:extLst>
          </p:cNvPr>
          <p:cNvGrpSpPr/>
          <p:nvPr/>
        </p:nvGrpSpPr>
        <p:grpSpPr>
          <a:xfrm>
            <a:off x="8722818" y="149065"/>
            <a:ext cx="3436255" cy="930926"/>
            <a:chOff x="7687587" y="442624"/>
            <a:chExt cx="3436255" cy="930926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CB8DCC4-9129-4964-9496-4FD5C9B7F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87587" y="442624"/>
              <a:ext cx="930926" cy="930926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048CBF9-8E8A-4517-9FC8-E0CD0886E1FA}"/>
                </a:ext>
              </a:extLst>
            </p:cNvPr>
            <p:cNvSpPr txBox="1"/>
            <p:nvPr/>
          </p:nvSpPr>
          <p:spPr>
            <a:xfrm>
              <a:off x="8565368" y="791987"/>
              <a:ext cx="25584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>
                  <a:solidFill>
                    <a:srgbClr val="DFB9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安全出行一体化监测系统</a:t>
              </a: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A8B95D68-B61D-4956-9B6C-8884D2925AC0}"/>
              </a:ext>
            </a:extLst>
          </p:cNvPr>
          <p:cNvSpPr/>
          <p:nvPr/>
        </p:nvSpPr>
        <p:spPr>
          <a:xfrm>
            <a:off x="4361891" y="4577188"/>
            <a:ext cx="3435286" cy="5440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梅雨欣 温潇潇 黄海龙 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45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4"/>
          <p:cNvSpPr txBox="1"/>
          <p:nvPr/>
        </p:nvSpPr>
        <p:spPr>
          <a:xfrm>
            <a:off x="3376178" y="3429000"/>
            <a:ext cx="5765346" cy="1426468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998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项目背景与目标</a:t>
            </a:r>
            <a:endParaRPr lang="zh-CN" altLang="en-US" sz="5998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574472" y="4788603"/>
            <a:ext cx="5384800" cy="39051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1"/>
          <p:cNvSpPr/>
          <p:nvPr/>
        </p:nvSpPr>
        <p:spPr bwMode="auto">
          <a:xfrm>
            <a:off x="3376179" y="4865859"/>
            <a:ext cx="5765346" cy="2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999" spc="13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panose="020B0606020202050201" charset="0"/>
                <a:sym typeface="Bebas Neue" panose="020B0606020202050201" charset="0"/>
              </a:rPr>
              <a:t>PROJECT BACKGROUND AND GOALS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79E0D1-98C6-4286-9300-E4A11B66F5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25758"/>
            <a:ext cx="12224927" cy="293638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030827B-D4BF-42F9-970F-736386730F1D}"/>
              </a:ext>
            </a:extLst>
          </p:cNvPr>
          <p:cNvSpPr/>
          <p:nvPr/>
        </p:nvSpPr>
        <p:spPr>
          <a:xfrm>
            <a:off x="-1" y="-29425"/>
            <a:ext cx="12224930" cy="2936383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0484CF5-D223-4DDC-86D8-BCDB9522D654}"/>
              </a:ext>
            </a:extLst>
          </p:cNvPr>
          <p:cNvGrpSpPr/>
          <p:nvPr/>
        </p:nvGrpSpPr>
        <p:grpSpPr>
          <a:xfrm>
            <a:off x="998981" y="1890126"/>
            <a:ext cx="3167527" cy="604777"/>
            <a:chOff x="1725271" y="1046468"/>
            <a:chExt cx="3168352" cy="604935"/>
          </a:xfrm>
          <a:noFill/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481344E-B5E0-4E75-9E6B-65A7FF044C68}"/>
                </a:ext>
              </a:extLst>
            </p:cNvPr>
            <p:cNvSpPr/>
            <p:nvPr/>
          </p:nvSpPr>
          <p:spPr>
            <a:xfrm>
              <a:off x="1849115" y="1046468"/>
              <a:ext cx="2952328" cy="604935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15" name="TextBox 59">
              <a:extLst>
                <a:ext uri="{FF2B5EF4-FFF2-40B4-BE49-F238E27FC236}">
                  <a16:creationId xmlns:a16="http://schemas.microsoft.com/office/drawing/2014/main" id="{E120426F-1922-474B-A823-D6C8B2DEB2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5271" y="1097848"/>
              <a:ext cx="3168352" cy="51489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491">
                <a:lnSpc>
                  <a:spcPct val="120000"/>
                </a:lnSpc>
                <a:defRPr/>
              </a:pPr>
              <a:r>
                <a:rPr lang="en-US" altLang="zh-CN" sz="2499" b="1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01</a:t>
              </a:r>
              <a:endParaRPr lang="en-US" altLang="ko-KR" sz="2099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C38159D1-DDE1-4ABF-AD5D-A7E87E618A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68105">
            <a:off x="9001239" y="1782223"/>
            <a:ext cx="3399755" cy="1116819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ACCCFA2E-5C56-4940-B17F-7B6D7266D942}"/>
              </a:ext>
            </a:extLst>
          </p:cNvPr>
          <p:cNvGrpSpPr/>
          <p:nvPr/>
        </p:nvGrpSpPr>
        <p:grpSpPr>
          <a:xfrm>
            <a:off x="9053493" y="-107338"/>
            <a:ext cx="3436255" cy="930926"/>
            <a:chOff x="7687587" y="442624"/>
            <a:chExt cx="3436255" cy="930926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0B5FBA53-B1D1-46C5-8438-D791D9E9D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87587" y="442624"/>
              <a:ext cx="930926" cy="930926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446C30F-A6C3-4112-BA05-3FC66682CD53}"/>
                </a:ext>
              </a:extLst>
            </p:cNvPr>
            <p:cNvSpPr txBox="1"/>
            <p:nvPr/>
          </p:nvSpPr>
          <p:spPr>
            <a:xfrm>
              <a:off x="8565368" y="791987"/>
              <a:ext cx="25584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>
                  <a:solidFill>
                    <a:srgbClr val="DFB9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安全出行一体化监测系统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54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87860B3-457A-436B-BC39-BA055F5A74A5}"/>
              </a:ext>
            </a:extLst>
          </p:cNvPr>
          <p:cNvGrpSpPr/>
          <p:nvPr/>
        </p:nvGrpSpPr>
        <p:grpSpPr>
          <a:xfrm>
            <a:off x="-402290" y="242583"/>
            <a:ext cx="1069058" cy="370275"/>
            <a:chOff x="-712922" y="-1"/>
            <a:chExt cx="2542884" cy="890040"/>
          </a:xfrm>
          <a:solidFill>
            <a:schemeClr val="bg1"/>
          </a:solidFill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E84CA77-2C86-4FF4-AC09-F95FE60D39F6}"/>
                </a:ext>
              </a:extLst>
            </p:cNvPr>
            <p:cNvSpPr/>
            <p:nvPr/>
          </p:nvSpPr>
          <p:spPr>
            <a:xfrm flipV="1">
              <a:off x="-712922" y="-1"/>
              <a:ext cx="2302733" cy="890039"/>
            </a:xfrm>
            <a:prstGeom prst="parallelogram">
              <a:avLst>
                <a:gd name="adj" fmla="val 525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8F308655-E59E-49DA-9DA2-C2E5EC33ECA8}"/>
                </a:ext>
              </a:extLst>
            </p:cNvPr>
            <p:cNvSpPr/>
            <p:nvPr/>
          </p:nvSpPr>
          <p:spPr>
            <a:xfrm flipV="1">
              <a:off x="1225675" y="0"/>
              <a:ext cx="604287" cy="890039"/>
            </a:xfrm>
            <a:custGeom>
              <a:avLst/>
              <a:gdLst>
                <a:gd name="connsiteX0" fmla="*/ 0 w 604287"/>
                <a:gd name="connsiteY0" fmla="*/ 890039 h 890039"/>
                <a:gd name="connsiteX1" fmla="*/ 136901 w 604287"/>
                <a:gd name="connsiteY1" fmla="*/ 890039 h 890039"/>
                <a:gd name="connsiteX2" fmla="*/ 604287 w 604287"/>
                <a:gd name="connsiteY2" fmla="*/ 0 h 890039"/>
                <a:gd name="connsiteX3" fmla="*/ 467386 w 604287"/>
                <a:gd name="connsiteY3" fmla="*/ 0 h 89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287" h="890039">
                  <a:moveTo>
                    <a:pt x="0" y="890039"/>
                  </a:moveTo>
                  <a:lnTo>
                    <a:pt x="136901" y="890039"/>
                  </a:lnTo>
                  <a:lnTo>
                    <a:pt x="604287" y="0"/>
                  </a:lnTo>
                  <a:lnTo>
                    <a:pt x="46738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文本框 1">
            <a:extLst>
              <a:ext uri="{FF2B5EF4-FFF2-40B4-BE49-F238E27FC236}">
                <a16:creationId xmlns:a16="http://schemas.microsoft.com/office/drawing/2014/main" id="{DCE98BD9-CF77-4212-9929-10FC4E76C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06" y="228434"/>
            <a:ext cx="29562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项目背景与目标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项目背景</a:t>
            </a:r>
            <a:endParaRPr lang="en-US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18E3F9-F547-40D8-94A7-ED773F4A2229}"/>
              </a:ext>
            </a:extLst>
          </p:cNvPr>
          <p:cNvSpPr/>
          <p:nvPr/>
        </p:nvSpPr>
        <p:spPr>
          <a:xfrm>
            <a:off x="565808" y="856978"/>
            <a:ext cx="11195844" cy="552647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F45A1C-48E4-4EE4-AE35-4AC0911FFF3E}"/>
              </a:ext>
            </a:extLst>
          </p:cNvPr>
          <p:cNvSpPr/>
          <p:nvPr/>
        </p:nvSpPr>
        <p:spPr>
          <a:xfrm>
            <a:off x="999794" y="1146180"/>
            <a:ext cx="10366576" cy="1895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36575">
              <a:lnSpc>
                <a:spcPct val="150000"/>
              </a:lnSpc>
            </a:pPr>
            <a:r>
              <a:rPr lang="zh-CN" altLang="en-US" sz="1600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近年</a:t>
            </a:r>
            <a:r>
              <a:rPr lang="zh-CN" altLang="en-US" sz="1600" b="1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汽车产业销量稳步提高</a:t>
            </a:r>
            <a:r>
              <a:rPr lang="zh-CN" altLang="en-US" sz="1600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b="1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产品智能化转型</a:t>
            </a:r>
            <a:r>
              <a:rPr lang="zh-CN" altLang="en-US" sz="1600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，国家政策大力支持车联网、物联网，国内外各类研究和机器学习技术均在助推智能驾驶行业发展。安全驾驶辅助系统市场增长迅速，驾驶监测系统在规范行为和健康监控方面发挥着至关重要的作用。</a:t>
            </a:r>
            <a:r>
              <a:rPr lang="zh-CN" altLang="en-US" sz="1600" b="1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安全出行一体化监测系统</a:t>
            </a:r>
            <a:r>
              <a:rPr lang="zh-CN" altLang="en-US" sz="1600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载先进传感器、控制器、执行器等装置，融合现代通信与网络技术，实现车、路、人的智能信息交换共享，具备复杂的环境感知、智能决策、协同控制和执行等功能，推动社会的发展与变革，为个人创造新的生活方式，为社会创造价值。</a:t>
            </a:r>
            <a:endParaRPr lang="en-US" altLang="zh-CN" sz="1600" b="0" i="0" u="none" strike="noStrike" dirty="0">
              <a:solidFill>
                <a:srgbClr val="0F0F0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ACC2341B-0F95-42DC-AF8E-E335708C8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7571588"/>
              </p:ext>
            </p:extLst>
          </p:nvPr>
        </p:nvGraphicFramePr>
        <p:xfrm>
          <a:off x="825630" y="3155916"/>
          <a:ext cx="10540740" cy="3209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2528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87860B3-457A-436B-BC39-BA055F5A74A5}"/>
              </a:ext>
            </a:extLst>
          </p:cNvPr>
          <p:cNvGrpSpPr/>
          <p:nvPr/>
        </p:nvGrpSpPr>
        <p:grpSpPr>
          <a:xfrm>
            <a:off x="-402290" y="242583"/>
            <a:ext cx="1069058" cy="370275"/>
            <a:chOff x="-712922" y="-1"/>
            <a:chExt cx="2542884" cy="890040"/>
          </a:xfrm>
          <a:solidFill>
            <a:schemeClr val="bg1"/>
          </a:solidFill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E84CA77-2C86-4FF4-AC09-F95FE60D39F6}"/>
                </a:ext>
              </a:extLst>
            </p:cNvPr>
            <p:cNvSpPr/>
            <p:nvPr/>
          </p:nvSpPr>
          <p:spPr>
            <a:xfrm flipV="1">
              <a:off x="-712922" y="-1"/>
              <a:ext cx="2302733" cy="890039"/>
            </a:xfrm>
            <a:prstGeom prst="parallelogram">
              <a:avLst>
                <a:gd name="adj" fmla="val 525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8F308655-E59E-49DA-9DA2-C2E5EC33ECA8}"/>
                </a:ext>
              </a:extLst>
            </p:cNvPr>
            <p:cNvSpPr/>
            <p:nvPr/>
          </p:nvSpPr>
          <p:spPr>
            <a:xfrm flipV="1">
              <a:off x="1225675" y="0"/>
              <a:ext cx="604287" cy="890039"/>
            </a:xfrm>
            <a:custGeom>
              <a:avLst/>
              <a:gdLst>
                <a:gd name="connsiteX0" fmla="*/ 0 w 604287"/>
                <a:gd name="connsiteY0" fmla="*/ 890039 h 890039"/>
                <a:gd name="connsiteX1" fmla="*/ 136901 w 604287"/>
                <a:gd name="connsiteY1" fmla="*/ 890039 h 890039"/>
                <a:gd name="connsiteX2" fmla="*/ 604287 w 604287"/>
                <a:gd name="connsiteY2" fmla="*/ 0 h 890039"/>
                <a:gd name="connsiteX3" fmla="*/ 467386 w 604287"/>
                <a:gd name="connsiteY3" fmla="*/ 0 h 89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287" h="890039">
                  <a:moveTo>
                    <a:pt x="0" y="890039"/>
                  </a:moveTo>
                  <a:lnTo>
                    <a:pt x="136901" y="890039"/>
                  </a:lnTo>
                  <a:lnTo>
                    <a:pt x="604287" y="0"/>
                  </a:lnTo>
                  <a:lnTo>
                    <a:pt x="46738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文本框 1">
            <a:extLst>
              <a:ext uri="{FF2B5EF4-FFF2-40B4-BE49-F238E27FC236}">
                <a16:creationId xmlns:a16="http://schemas.microsoft.com/office/drawing/2014/main" id="{DCE98BD9-CF77-4212-9929-10FC4E76C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06" y="228434"/>
            <a:ext cx="29562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项目背景与目标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项目介绍</a:t>
            </a:r>
            <a:endParaRPr lang="en-US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05D9A5-FA3D-4619-A213-375197EC66F6}"/>
              </a:ext>
            </a:extLst>
          </p:cNvPr>
          <p:cNvSpPr/>
          <p:nvPr/>
        </p:nvSpPr>
        <p:spPr>
          <a:xfrm rot="5400000">
            <a:off x="3400491" y="-1977706"/>
            <a:ext cx="5526478" cy="1119584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48203E9-E67B-4179-BA8B-B6909B456064}"/>
              </a:ext>
            </a:extLst>
          </p:cNvPr>
          <p:cNvSpPr txBox="1"/>
          <p:nvPr/>
        </p:nvSpPr>
        <p:spPr>
          <a:xfrm>
            <a:off x="854084" y="1053160"/>
            <a:ext cx="10483831" cy="2080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Bef>
                <a:spcPts val="815"/>
              </a:spcBef>
              <a:spcAft>
                <a:spcPts val="815"/>
              </a:spcAft>
            </a:pPr>
            <a:r>
              <a:rPr lang="zh-CN" altLang="en-US" sz="1600" kern="100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</a:t>
            </a:r>
            <a:r>
              <a:rPr lang="zh-CN" altLang="zh-CN" sz="1600" kern="100">
                <a:solidFill>
                  <a:srgbClr val="0F0F0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系统具备环境感知、智能决策、高精识别、实时性强等特点，采用</a:t>
            </a:r>
            <a:r>
              <a:rPr lang="en-US" altLang="zh-CN" b="1" kern="100">
                <a:solidFill>
                  <a:srgbClr val="0F0F0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ResNeSt</a:t>
            </a:r>
            <a:r>
              <a:rPr lang="zh-CN" altLang="zh-CN" b="1" kern="100">
                <a:solidFill>
                  <a:srgbClr val="0F0F0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分散注意力网络、</a:t>
            </a:r>
            <a:r>
              <a:rPr lang="en-US" altLang="zh-CN" b="1" kern="100">
                <a:solidFill>
                  <a:srgbClr val="0F0F0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YOLOv5</a:t>
            </a:r>
            <a:r>
              <a:rPr lang="zh-CN" altLang="zh-CN" b="1" kern="100">
                <a:solidFill>
                  <a:srgbClr val="0F0F0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目标检测算法</a:t>
            </a:r>
            <a:r>
              <a:rPr lang="zh-CN" altLang="en-US" b="1" kern="100">
                <a:solidFill>
                  <a:srgbClr val="0F0F0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b="1" kern="100">
                <a:solidFill>
                  <a:srgbClr val="0F0F0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OpenCV</a:t>
            </a:r>
            <a:r>
              <a:rPr lang="zh-CN" altLang="en-US" b="1" kern="100">
                <a:solidFill>
                  <a:srgbClr val="0F0F0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b="1" kern="100">
                <a:solidFill>
                  <a:srgbClr val="0F0F0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GazeTracking</a:t>
            </a:r>
            <a:r>
              <a:rPr lang="zh-CN" altLang="en-US" b="1" kern="100">
                <a:solidFill>
                  <a:srgbClr val="0F0F0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框架</a:t>
            </a:r>
            <a:r>
              <a:rPr lang="zh-CN" altLang="zh-CN" sz="1600" kern="100">
                <a:solidFill>
                  <a:srgbClr val="0F0F0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，搭载先进传感器、控制器等装置，融合通信与科技，提供有力的实时数据支持和风险处理机制，集成语音控制、数据分析、异常预警等功能，</a:t>
            </a:r>
            <a:r>
              <a:rPr lang="zh-CN" altLang="en-US" b="1" kern="100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识别种类多达</a:t>
            </a:r>
            <a:r>
              <a:rPr lang="en-US" altLang="zh-CN" b="1" kern="100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b="1" kern="100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种</a:t>
            </a:r>
            <a:r>
              <a:rPr lang="zh-CN" altLang="en-US" sz="1600" kern="100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，检测</a:t>
            </a:r>
            <a:r>
              <a:rPr lang="zh-CN" altLang="en-US" b="1" kern="100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准确率高达</a:t>
            </a:r>
            <a:r>
              <a:rPr lang="en-US" altLang="zh-CN" b="1" kern="100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99.95%</a:t>
            </a:r>
            <a:r>
              <a:rPr lang="zh-CN" altLang="en-US" sz="1600" kern="100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600" kern="100">
                <a:solidFill>
                  <a:srgbClr val="0F0F0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为驾驶员的身体健康和安全驾驶行为提供良好的监测保护，</a:t>
            </a:r>
            <a:r>
              <a:rPr lang="zh-CN" altLang="en-US" sz="1600" kern="100">
                <a:solidFill>
                  <a:srgbClr val="0F0F0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  <a:r>
              <a:rPr lang="zh-CN" altLang="zh-CN" sz="1600" kern="100">
                <a:solidFill>
                  <a:srgbClr val="0F0F0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提高驾驶行为状态判断的准确度、降低监测成本、避免突发意外发生的目的。</a:t>
            </a:r>
          </a:p>
        </p:txBody>
      </p:sp>
      <p:pic>
        <p:nvPicPr>
          <p:cNvPr id="30" name="图片 29" descr="IMG_20220413_185645">
            <a:extLst>
              <a:ext uri="{FF2B5EF4-FFF2-40B4-BE49-F238E27FC236}">
                <a16:creationId xmlns:a16="http://schemas.microsoft.com/office/drawing/2014/main" id="{D9F86ECB-B730-45EF-88AC-DD1D55A3FA8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 rot="16200000">
            <a:off x="3695761" y="2560724"/>
            <a:ext cx="2900114" cy="408777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EA07EED-A532-49F0-AF89-B6E1AAEBB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887" y="3128004"/>
            <a:ext cx="3795516" cy="2926663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549F164C-085A-4B3E-8D1D-F34B527DBD77}"/>
              </a:ext>
            </a:extLst>
          </p:cNvPr>
          <p:cNvGrpSpPr/>
          <p:nvPr/>
        </p:nvGrpSpPr>
        <p:grpSpPr>
          <a:xfrm>
            <a:off x="1031818" y="3156151"/>
            <a:ext cx="1357865" cy="2900114"/>
            <a:chOff x="5090585" y="1773458"/>
            <a:chExt cx="2010833" cy="4294716"/>
          </a:xfrm>
        </p:grpSpPr>
        <p:grpSp>
          <p:nvGrpSpPr>
            <p:cNvPr id="36" name="Group 65">
              <a:extLst>
                <a:ext uri="{FF2B5EF4-FFF2-40B4-BE49-F238E27FC236}">
                  <a16:creationId xmlns:a16="http://schemas.microsoft.com/office/drawing/2014/main" id="{4AC80E16-B436-4663-BA6D-26214EBA2722}"/>
                </a:ext>
              </a:extLst>
            </p:cNvPr>
            <p:cNvGrpSpPr/>
            <p:nvPr/>
          </p:nvGrpSpPr>
          <p:grpSpPr>
            <a:xfrm>
              <a:off x="5090585" y="1773458"/>
              <a:ext cx="2010833" cy="4294716"/>
              <a:chOff x="0" y="0"/>
              <a:chExt cx="950" cy="2029"/>
            </a:xfrm>
          </p:grpSpPr>
          <p:sp>
            <p:nvSpPr>
              <p:cNvPr id="41" name="Freeform 66">
                <a:extLst>
                  <a:ext uri="{FF2B5EF4-FFF2-40B4-BE49-F238E27FC236}">
                    <a16:creationId xmlns:a16="http://schemas.microsoft.com/office/drawing/2014/main" id="{3DDB7081-7AA1-42AC-839F-4F580435410A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950" cy="2029"/>
              </a:xfrm>
              <a:custGeom>
                <a:avLst/>
                <a:gdLst>
                  <a:gd name="T0" fmla="*/ 429 w 508"/>
                  <a:gd name="T1" fmla="*/ 1085 h 1085"/>
                  <a:gd name="T2" fmla="*/ 507 w 508"/>
                  <a:gd name="T3" fmla="*/ 1006 h 1085"/>
                  <a:gd name="T4" fmla="*/ 508 w 508"/>
                  <a:gd name="T5" fmla="*/ 79 h 1085"/>
                  <a:gd name="T6" fmla="*/ 429 w 508"/>
                  <a:gd name="T7" fmla="*/ 0 h 1085"/>
                  <a:gd name="T8" fmla="*/ 79 w 508"/>
                  <a:gd name="T9" fmla="*/ 0 h 1085"/>
                  <a:gd name="T10" fmla="*/ 1 w 508"/>
                  <a:gd name="T11" fmla="*/ 79 h 1085"/>
                  <a:gd name="T12" fmla="*/ 0 w 508"/>
                  <a:gd name="T13" fmla="*/ 1006 h 1085"/>
                  <a:gd name="T14" fmla="*/ 79 w 508"/>
                  <a:gd name="T15" fmla="*/ 1085 h 1085"/>
                  <a:gd name="T16" fmla="*/ 429 w 508"/>
                  <a:gd name="T17" fmla="*/ 1085 h 1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8" h="1085">
                    <a:moveTo>
                      <a:pt x="429" y="1085"/>
                    </a:moveTo>
                    <a:cubicBezTo>
                      <a:pt x="472" y="1085"/>
                      <a:pt x="507" y="1050"/>
                      <a:pt x="507" y="1006"/>
                    </a:cubicBezTo>
                    <a:cubicBezTo>
                      <a:pt x="508" y="79"/>
                      <a:pt x="508" y="79"/>
                      <a:pt x="508" y="79"/>
                    </a:cubicBezTo>
                    <a:cubicBezTo>
                      <a:pt x="508" y="36"/>
                      <a:pt x="472" y="0"/>
                      <a:pt x="42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36" y="0"/>
                      <a:pt x="1" y="36"/>
                      <a:pt x="1" y="79"/>
                    </a:cubicBezTo>
                    <a:cubicBezTo>
                      <a:pt x="0" y="1006"/>
                      <a:pt x="0" y="1006"/>
                      <a:pt x="0" y="1006"/>
                    </a:cubicBezTo>
                    <a:cubicBezTo>
                      <a:pt x="0" y="1050"/>
                      <a:pt x="36" y="1085"/>
                      <a:pt x="79" y="1085"/>
                    </a:cubicBezTo>
                    <a:cubicBezTo>
                      <a:pt x="429" y="1085"/>
                      <a:pt x="429" y="1085"/>
                      <a:pt x="429" y="1085"/>
                    </a:cubicBezTo>
                  </a:path>
                </a:pathLst>
              </a:custGeom>
              <a:solidFill>
                <a:srgbClr val="DFB992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42" name="Freeform 67">
                <a:extLst>
                  <a:ext uri="{FF2B5EF4-FFF2-40B4-BE49-F238E27FC236}">
                    <a16:creationId xmlns:a16="http://schemas.microsoft.com/office/drawing/2014/main" id="{0DC2B87C-CC57-4D34-86D9-534CB9F3F88D}"/>
                  </a:ext>
                </a:extLst>
              </p:cNvPr>
              <p:cNvSpPr/>
              <p:nvPr/>
            </p:nvSpPr>
            <p:spPr bwMode="auto">
              <a:xfrm>
                <a:off x="17" y="17"/>
                <a:ext cx="916" cy="1995"/>
              </a:xfrm>
              <a:custGeom>
                <a:avLst/>
                <a:gdLst>
                  <a:gd name="T0" fmla="*/ 420 w 490"/>
                  <a:gd name="T1" fmla="*/ 1067 h 1067"/>
                  <a:gd name="T2" fmla="*/ 490 w 490"/>
                  <a:gd name="T3" fmla="*/ 997 h 1067"/>
                  <a:gd name="T4" fmla="*/ 490 w 490"/>
                  <a:gd name="T5" fmla="*/ 70 h 1067"/>
                  <a:gd name="T6" fmla="*/ 420 w 490"/>
                  <a:gd name="T7" fmla="*/ 0 h 1067"/>
                  <a:gd name="T8" fmla="*/ 70 w 490"/>
                  <a:gd name="T9" fmla="*/ 0 h 1067"/>
                  <a:gd name="T10" fmla="*/ 0 w 490"/>
                  <a:gd name="T11" fmla="*/ 70 h 1067"/>
                  <a:gd name="T12" fmla="*/ 0 w 490"/>
                  <a:gd name="T13" fmla="*/ 997 h 1067"/>
                  <a:gd name="T14" fmla="*/ 70 w 490"/>
                  <a:gd name="T15" fmla="*/ 1067 h 1067"/>
                  <a:gd name="T16" fmla="*/ 420 w 490"/>
                  <a:gd name="T17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0" h="1067">
                    <a:moveTo>
                      <a:pt x="420" y="1067"/>
                    </a:moveTo>
                    <a:cubicBezTo>
                      <a:pt x="458" y="1067"/>
                      <a:pt x="490" y="1036"/>
                      <a:pt x="490" y="997"/>
                    </a:cubicBezTo>
                    <a:cubicBezTo>
                      <a:pt x="490" y="70"/>
                      <a:pt x="490" y="70"/>
                      <a:pt x="490" y="70"/>
                    </a:cubicBezTo>
                    <a:cubicBezTo>
                      <a:pt x="490" y="31"/>
                      <a:pt x="459" y="0"/>
                      <a:pt x="42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2" y="0"/>
                      <a:pt x="0" y="31"/>
                      <a:pt x="0" y="70"/>
                    </a:cubicBezTo>
                    <a:cubicBezTo>
                      <a:pt x="0" y="997"/>
                      <a:pt x="0" y="997"/>
                      <a:pt x="0" y="997"/>
                    </a:cubicBezTo>
                    <a:cubicBezTo>
                      <a:pt x="0" y="1036"/>
                      <a:pt x="31" y="1067"/>
                      <a:pt x="70" y="1067"/>
                    </a:cubicBezTo>
                    <a:cubicBezTo>
                      <a:pt x="420" y="1067"/>
                      <a:pt x="420" y="1067"/>
                      <a:pt x="420" y="1067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43" name="Oval 68">
                <a:extLst>
                  <a:ext uri="{FF2B5EF4-FFF2-40B4-BE49-F238E27FC236}">
                    <a16:creationId xmlns:a16="http://schemas.microsoft.com/office/drawing/2014/main" id="{B77B3879-A392-4F93-8790-179783F61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" y="1790"/>
                <a:ext cx="168" cy="16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44" name="Rectangle 69" descr="20120802014555">
                <a:extLst>
                  <a:ext uri="{FF2B5EF4-FFF2-40B4-BE49-F238E27FC236}">
                    <a16:creationId xmlns:a16="http://schemas.microsoft.com/office/drawing/2014/main" id="{0E443067-DA98-490E-A8CB-EB4101AB2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" y="290"/>
                <a:ext cx="808" cy="1432"/>
              </a:xfrm>
              <a:prstGeom prst="rect">
                <a:avLst/>
              </a:prstGeom>
              <a:blipFill dpi="0"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45" name="Freeform 70">
                <a:extLst>
                  <a:ext uri="{FF2B5EF4-FFF2-40B4-BE49-F238E27FC236}">
                    <a16:creationId xmlns:a16="http://schemas.microsoft.com/office/drawing/2014/main" id="{B99177BF-54D3-417D-A7D1-D415D5068929}"/>
                  </a:ext>
                </a:extLst>
              </p:cNvPr>
              <p:cNvSpPr/>
              <p:nvPr/>
            </p:nvSpPr>
            <p:spPr bwMode="auto">
              <a:xfrm>
                <a:off x="395" y="172"/>
                <a:ext cx="161" cy="21"/>
              </a:xfrm>
              <a:custGeom>
                <a:avLst/>
                <a:gdLst>
                  <a:gd name="T0" fmla="*/ 7 w 86"/>
                  <a:gd name="T1" fmla="*/ 11 h 11"/>
                  <a:gd name="T2" fmla="*/ 0 w 86"/>
                  <a:gd name="T3" fmla="*/ 6 h 11"/>
                  <a:gd name="T4" fmla="*/ 7 w 86"/>
                  <a:gd name="T5" fmla="*/ 0 h 11"/>
                  <a:gd name="T6" fmla="*/ 79 w 86"/>
                  <a:gd name="T7" fmla="*/ 0 h 11"/>
                  <a:gd name="T8" fmla="*/ 86 w 86"/>
                  <a:gd name="T9" fmla="*/ 6 h 11"/>
                  <a:gd name="T10" fmla="*/ 79 w 86"/>
                  <a:gd name="T11" fmla="*/ 11 h 11"/>
                  <a:gd name="T12" fmla="*/ 7 w 86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1">
                    <a:moveTo>
                      <a:pt x="7" y="11"/>
                    </a:move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3" y="0"/>
                      <a:pt x="86" y="3"/>
                      <a:pt x="86" y="6"/>
                    </a:cubicBezTo>
                    <a:cubicBezTo>
                      <a:pt x="86" y="9"/>
                      <a:pt x="83" y="11"/>
                      <a:pt x="79" y="11"/>
                    </a:cubicBezTo>
                    <a:lnTo>
                      <a:pt x="7" y="11"/>
                    </a:lnTo>
                    <a:close/>
                  </a:path>
                </a:pathLst>
              </a:custGeom>
              <a:solidFill>
                <a:srgbClr val="232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46" name="Rectangle 71">
                <a:extLst>
                  <a:ext uri="{FF2B5EF4-FFF2-40B4-BE49-F238E27FC236}">
                    <a16:creationId xmlns:a16="http://schemas.microsoft.com/office/drawing/2014/main" id="{2773C5B1-3C65-4B0B-B4CD-5071295E8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" y="292"/>
                <a:ext cx="808" cy="1432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F509141E-0F39-4757-AB85-B133A16AA41C}"/>
                </a:ext>
              </a:extLst>
            </p:cNvPr>
            <p:cNvGrpSpPr/>
            <p:nvPr/>
          </p:nvGrpSpPr>
          <p:grpSpPr>
            <a:xfrm>
              <a:off x="5239277" y="2391525"/>
              <a:ext cx="1710265" cy="3034876"/>
              <a:chOff x="4122877" y="1696552"/>
              <a:chExt cx="3683261" cy="6548018"/>
            </a:xfrm>
          </p:grpSpPr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EFC1124A-FD4B-4BFC-9EC1-9D3517D15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22877" y="1696552"/>
                <a:ext cx="3683261" cy="6548018"/>
              </a:xfrm>
              <a:prstGeom prst="rect">
                <a:avLst/>
              </a:prstGeom>
            </p:spPr>
          </p:pic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F08F1DBE-0DA7-414C-9188-D7E5815A1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1906" y="2463566"/>
                <a:ext cx="1467177" cy="670496"/>
              </a:xfrm>
              <a:prstGeom prst="rect">
                <a:avLst/>
              </a:prstGeom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21D13283-DCFB-4718-87B9-F22E68E5C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18666" y="1829265"/>
                <a:ext cx="1780036" cy="1780037"/>
              </a:xfrm>
              <a:prstGeom prst="rect">
                <a:avLst/>
              </a:prstGeom>
            </p:spPr>
          </p:pic>
        </p:grp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036BFE02-9309-4166-8AEA-95B39BEA444B}"/>
              </a:ext>
            </a:extLst>
          </p:cNvPr>
          <p:cNvSpPr txBox="1"/>
          <p:nvPr/>
        </p:nvSpPr>
        <p:spPr>
          <a:xfrm>
            <a:off x="3723739" y="6091987"/>
            <a:ext cx="2723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565"/>
            <a:r>
              <a:rPr lang="zh-CN" altLang="en-US" sz="1200" b="1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酒精检测模块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4D90A84-FC9E-40CE-B005-DE15AFE48992}"/>
              </a:ext>
            </a:extLst>
          </p:cNvPr>
          <p:cNvSpPr txBox="1"/>
          <p:nvPr/>
        </p:nvSpPr>
        <p:spPr>
          <a:xfrm>
            <a:off x="8106848" y="6089978"/>
            <a:ext cx="2723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565"/>
            <a:r>
              <a:rPr lang="zh-CN" altLang="en-US" sz="1200" b="1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健康检测模块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FD2BF86-9813-44A9-A899-27BAB0F21800}"/>
              </a:ext>
            </a:extLst>
          </p:cNvPr>
          <p:cNvSpPr txBox="1"/>
          <p:nvPr/>
        </p:nvSpPr>
        <p:spPr>
          <a:xfrm>
            <a:off x="286532" y="6091988"/>
            <a:ext cx="2723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565"/>
            <a:r>
              <a:rPr lang="zh-CN" altLang="en-US" sz="1200" b="1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</a:p>
        </p:txBody>
      </p:sp>
    </p:spTree>
    <p:extLst>
      <p:ext uri="{BB962C8B-B14F-4D97-AF65-F5344CB8AC3E}">
        <p14:creationId xmlns:p14="http://schemas.microsoft.com/office/powerpoint/2010/main" val="332013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87860B3-457A-436B-BC39-BA055F5A74A5}"/>
              </a:ext>
            </a:extLst>
          </p:cNvPr>
          <p:cNvGrpSpPr/>
          <p:nvPr/>
        </p:nvGrpSpPr>
        <p:grpSpPr>
          <a:xfrm>
            <a:off x="-402290" y="242583"/>
            <a:ext cx="1069058" cy="370275"/>
            <a:chOff x="-712922" y="-1"/>
            <a:chExt cx="2542884" cy="890040"/>
          </a:xfrm>
          <a:solidFill>
            <a:schemeClr val="bg1"/>
          </a:solidFill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E84CA77-2C86-4FF4-AC09-F95FE60D39F6}"/>
                </a:ext>
              </a:extLst>
            </p:cNvPr>
            <p:cNvSpPr/>
            <p:nvPr/>
          </p:nvSpPr>
          <p:spPr>
            <a:xfrm flipV="1">
              <a:off x="-712922" y="-1"/>
              <a:ext cx="2302733" cy="890039"/>
            </a:xfrm>
            <a:prstGeom prst="parallelogram">
              <a:avLst>
                <a:gd name="adj" fmla="val 525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8F308655-E59E-49DA-9DA2-C2E5EC33ECA8}"/>
                </a:ext>
              </a:extLst>
            </p:cNvPr>
            <p:cNvSpPr/>
            <p:nvPr/>
          </p:nvSpPr>
          <p:spPr>
            <a:xfrm flipV="1">
              <a:off x="1225675" y="0"/>
              <a:ext cx="604287" cy="890039"/>
            </a:xfrm>
            <a:custGeom>
              <a:avLst/>
              <a:gdLst>
                <a:gd name="connsiteX0" fmla="*/ 0 w 604287"/>
                <a:gd name="connsiteY0" fmla="*/ 890039 h 890039"/>
                <a:gd name="connsiteX1" fmla="*/ 136901 w 604287"/>
                <a:gd name="connsiteY1" fmla="*/ 890039 h 890039"/>
                <a:gd name="connsiteX2" fmla="*/ 604287 w 604287"/>
                <a:gd name="connsiteY2" fmla="*/ 0 h 890039"/>
                <a:gd name="connsiteX3" fmla="*/ 467386 w 604287"/>
                <a:gd name="connsiteY3" fmla="*/ 0 h 89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287" h="890039">
                  <a:moveTo>
                    <a:pt x="0" y="890039"/>
                  </a:moveTo>
                  <a:lnTo>
                    <a:pt x="136901" y="890039"/>
                  </a:lnTo>
                  <a:lnTo>
                    <a:pt x="604287" y="0"/>
                  </a:lnTo>
                  <a:lnTo>
                    <a:pt x="46738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文本框 1">
            <a:extLst>
              <a:ext uri="{FF2B5EF4-FFF2-40B4-BE49-F238E27FC236}">
                <a16:creationId xmlns:a16="http://schemas.microsoft.com/office/drawing/2014/main" id="{DCE98BD9-CF77-4212-9929-10FC4E76C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06" y="228434"/>
            <a:ext cx="29562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项目背景与目标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项目目标</a:t>
            </a:r>
            <a:endParaRPr lang="en-US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05D9A5-FA3D-4619-A213-375197EC66F6}"/>
              </a:ext>
            </a:extLst>
          </p:cNvPr>
          <p:cNvSpPr/>
          <p:nvPr/>
        </p:nvSpPr>
        <p:spPr>
          <a:xfrm rot="5400000">
            <a:off x="3400491" y="-1977706"/>
            <a:ext cx="5526478" cy="1119584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E28FD29-03E3-4512-84A6-8D7302E42CEE}"/>
              </a:ext>
            </a:extLst>
          </p:cNvPr>
          <p:cNvSpPr/>
          <p:nvPr/>
        </p:nvSpPr>
        <p:spPr>
          <a:xfrm rot="13500000">
            <a:off x="5451024" y="4211217"/>
            <a:ext cx="1237084" cy="1237083"/>
          </a:xfrm>
          <a:prstGeom prst="rect">
            <a:avLst/>
          </a:prstGeom>
          <a:ln w="635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8565"/>
            <a:endParaRPr lang="zh-CN" altLang="en-US" sz="4800"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409761F-675F-4D7B-B556-CE334067270A}"/>
              </a:ext>
            </a:extLst>
          </p:cNvPr>
          <p:cNvSpPr/>
          <p:nvPr/>
        </p:nvSpPr>
        <p:spPr>
          <a:xfrm rot="8100000">
            <a:off x="6699675" y="3041962"/>
            <a:ext cx="1237083" cy="1237084"/>
          </a:xfrm>
          <a:prstGeom prst="rect">
            <a:avLst/>
          </a:prstGeom>
          <a:ln w="635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8565"/>
            <a:endParaRPr lang="zh-CN" altLang="en-US" sz="4800"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等腰三角形 50">
            <a:extLst>
              <a:ext uri="{FF2B5EF4-FFF2-40B4-BE49-F238E27FC236}">
                <a16:creationId xmlns:a16="http://schemas.microsoft.com/office/drawing/2014/main" id="{97A99EF4-802A-4074-B5E4-534C8595A225}"/>
              </a:ext>
            </a:extLst>
          </p:cNvPr>
          <p:cNvSpPr/>
          <p:nvPr/>
        </p:nvSpPr>
        <p:spPr>
          <a:xfrm rot="16200000">
            <a:off x="5950425" y="3248142"/>
            <a:ext cx="1667373" cy="824722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D4BB76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等腰三角形 51">
            <a:extLst>
              <a:ext uri="{FF2B5EF4-FFF2-40B4-BE49-F238E27FC236}">
                <a16:creationId xmlns:a16="http://schemas.microsoft.com/office/drawing/2014/main" id="{85086EC4-3FBB-48E1-BE40-90DF637550E8}"/>
              </a:ext>
            </a:extLst>
          </p:cNvPr>
          <p:cNvSpPr/>
          <p:nvPr/>
        </p:nvSpPr>
        <p:spPr>
          <a:xfrm>
            <a:off x="5235880" y="3883293"/>
            <a:ext cx="1667373" cy="824722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D4BB76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8BBA737-F514-44F7-81CA-CF171D791EDB}"/>
              </a:ext>
            </a:extLst>
          </p:cNvPr>
          <p:cNvSpPr/>
          <p:nvPr/>
        </p:nvSpPr>
        <p:spPr>
          <a:xfrm rot="18900000">
            <a:off x="4255243" y="3036803"/>
            <a:ext cx="1237083" cy="1237084"/>
          </a:xfrm>
          <a:prstGeom prst="rect">
            <a:avLst/>
          </a:prstGeom>
          <a:ln w="635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8565"/>
            <a:endParaRPr lang="zh-CN" altLang="en-US" sz="4800"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等腰三角形 53">
            <a:extLst>
              <a:ext uri="{FF2B5EF4-FFF2-40B4-BE49-F238E27FC236}">
                <a16:creationId xmlns:a16="http://schemas.microsoft.com/office/drawing/2014/main" id="{3F34F634-FE14-4280-90DA-7948600BC360}"/>
              </a:ext>
            </a:extLst>
          </p:cNvPr>
          <p:cNvSpPr/>
          <p:nvPr/>
        </p:nvSpPr>
        <p:spPr>
          <a:xfrm rot="5400000">
            <a:off x="4574204" y="3242983"/>
            <a:ext cx="1667373" cy="824722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D4BB76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B454536-DE98-412B-BD95-46F7E61EB71D}"/>
              </a:ext>
            </a:extLst>
          </p:cNvPr>
          <p:cNvSpPr/>
          <p:nvPr/>
        </p:nvSpPr>
        <p:spPr>
          <a:xfrm>
            <a:off x="6577379" y="3436716"/>
            <a:ext cx="558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DFB99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02</a:t>
            </a:r>
            <a:endParaRPr lang="zh-CN" altLang="en-US" sz="2400" b="1" dirty="0">
              <a:solidFill>
                <a:srgbClr val="DFB992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3CDBF01-E273-4679-8E19-BBC7D68B2603}"/>
              </a:ext>
            </a:extLst>
          </p:cNvPr>
          <p:cNvSpPr/>
          <p:nvPr/>
        </p:nvSpPr>
        <p:spPr>
          <a:xfrm>
            <a:off x="5799337" y="4177418"/>
            <a:ext cx="558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DFB99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03</a:t>
            </a:r>
            <a:endParaRPr lang="zh-CN" altLang="en-US" sz="2400" b="1" dirty="0">
              <a:solidFill>
                <a:srgbClr val="DFB992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CA5DB17-504D-4FD9-BBF0-30F3CA7A4D73}"/>
              </a:ext>
            </a:extLst>
          </p:cNvPr>
          <p:cNvSpPr/>
          <p:nvPr/>
        </p:nvSpPr>
        <p:spPr>
          <a:xfrm>
            <a:off x="5018726" y="3433461"/>
            <a:ext cx="558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DFB99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04</a:t>
            </a:r>
            <a:endParaRPr lang="zh-CN" altLang="en-US" sz="2400" b="1" dirty="0">
              <a:solidFill>
                <a:srgbClr val="DFB992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8EC87E72-8F31-4258-B547-7073BEC4857D}"/>
              </a:ext>
            </a:extLst>
          </p:cNvPr>
          <p:cNvGrpSpPr/>
          <p:nvPr/>
        </p:nvGrpSpPr>
        <p:grpSpPr>
          <a:xfrm>
            <a:off x="7430053" y="3422412"/>
            <a:ext cx="333384" cy="494004"/>
            <a:chOff x="1788810" y="2276744"/>
            <a:chExt cx="392113" cy="581026"/>
          </a:xfrm>
          <a:solidFill>
            <a:srgbClr val="333333"/>
          </a:solidFill>
        </p:grpSpPr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96BF72D4-6DD4-41B1-A09F-38C04655D9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8810" y="2276744"/>
              <a:ext cx="392113" cy="430213"/>
            </a:xfrm>
            <a:custGeom>
              <a:avLst/>
              <a:gdLst>
                <a:gd name="T0" fmla="*/ 108 w 149"/>
                <a:gd name="T1" fmla="*/ 163 h 163"/>
                <a:gd name="T2" fmla="*/ 35 w 149"/>
                <a:gd name="T3" fmla="*/ 163 h 163"/>
                <a:gd name="T4" fmla="*/ 35 w 149"/>
                <a:gd name="T5" fmla="*/ 158 h 163"/>
                <a:gd name="T6" fmla="*/ 30 w 149"/>
                <a:gd name="T7" fmla="*/ 142 h 163"/>
                <a:gd name="T8" fmla="*/ 21 w 149"/>
                <a:gd name="T9" fmla="*/ 127 h 163"/>
                <a:gd name="T10" fmla="*/ 0 w 149"/>
                <a:gd name="T11" fmla="*/ 74 h 163"/>
                <a:gd name="T12" fmla="*/ 74 w 149"/>
                <a:gd name="T13" fmla="*/ 0 h 163"/>
                <a:gd name="T14" fmla="*/ 149 w 149"/>
                <a:gd name="T15" fmla="*/ 74 h 163"/>
                <a:gd name="T16" fmla="*/ 127 w 149"/>
                <a:gd name="T17" fmla="*/ 127 h 163"/>
                <a:gd name="T18" fmla="*/ 118 w 149"/>
                <a:gd name="T19" fmla="*/ 142 h 163"/>
                <a:gd name="T20" fmla="*/ 114 w 149"/>
                <a:gd name="T21" fmla="*/ 158 h 163"/>
                <a:gd name="T22" fmla="*/ 113 w 149"/>
                <a:gd name="T23" fmla="*/ 163 h 163"/>
                <a:gd name="T24" fmla="*/ 108 w 149"/>
                <a:gd name="T25" fmla="*/ 163 h 163"/>
                <a:gd name="T26" fmla="*/ 46 w 149"/>
                <a:gd name="T27" fmla="*/ 151 h 163"/>
                <a:gd name="T28" fmla="*/ 103 w 149"/>
                <a:gd name="T29" fmla="*/ 151 h 163"/>
                <a:gd name="T30" fmla="*/ 108 w 149"/>
                <a:gd name="T31" fmla="*/ 136 h 163"/>
                <a:gd name="T32" fmla="*/ 117 w 149"/>
                <a:gd name="T33" fmla="*/ 120 h 163"/>
                <a:gd name="T34" fmla="*/ 136 w 149"/>
                <a:gd name="T35" fmla="*/ 74 h 163"/>
                <a:gd name="T36" fmla="*/ 74 w 149"/>
                <a:gd name="T37" fmla="*/ 12 h 163"/>
                <a:gd name="T38" fmla="*/ 12 w 149"/>
                <a:gd name="T39" fmla="*/ 74 h 163"/>
                <a:gd name="T40" fmla="*/ 31 w 149"/>
                <a:gd name="T41" fmla="*/ 120 h 163"/>
                <a:gd name="T42" fmla="*/ 41 w 149"/>
                <a:gd name="T43" fmla="*/ 136 h 163"/>
                <a:gd name="T44" fmla="*/ 46 w 149"/>
                <a:gd name="T45" fmla="*/ 15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" h="163">
                  <a:moveTo>
                    <a:pt x="108" y="163"/>
                  </a:moveTo>
                  <a:cubicBezTo>
                    <a:pt x="35" y="163"/>
                    <a:pt x="35" y="163"/>
                    <a:pt x="35" y="163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3"/>
                    <a:pt x="32" y="144"/>
                    <a:pt x="30" y="142"/>
                  </a:cubicBezTo>
                  <a:cubicBezTo>
                    <a:pt x="28" y="137"/>
                    <a:pt x="24" y="132"/>
                    <a:pt x="21" y="127"/>
                  </a:cubicBezTo>
                  <a:cubicBezTo>
                    <a:pt x="11" y="112"/>
                    <a:pt x="0" y="95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5" y="0"/>
                    <a:pt x="149" y="33"/>
                    <a:pt x="149" y="74"/>
                  </a:cubicBezTo>
                  <a:cubicBezTo>
                    <a:pt x="149" y="95"/>
                    <a:pt x="138" y="112"/>
                    <a:pt x="127" y="127"/>
                  </a:cubicBezTo>
                  <a:cubicBezTo>
                    <a:pt x="124" y="132"/>
                    <a:pt x="121" y="137"/>
                    <a:pt x="118" y="142"/>
                  </a:cubicBezTo>
                  <a:cubicBezTo>
                    <a:pt x="117" y="144"/>
                    <a:pt x="115" y="153"/>
                    <a:pt x="114" y="158"/>
                  </a:cubicBezTo>
                  <a:cubicBezTo>
                    <a:pt x="113" y="163"/>
                    <a:pt x="113" y="163"/>
                    <a:pt x="113" y="163"/>
                  </a:cubicBezTo>
                  <a:lnTo>
                    <a:pt x="108" y="163"/>
                  </a:lnTo>
                  <a:close/>
                  <a:moveTo>
                    <a:pt x="46" y="151"/>
                  </a:moveTo>
                  <a:cubicBezTo>
                    <a:pt x="103" y="151"/>
                    <a:pt x="103" y="151"/>
                    <a:pt x="103" y="151"/>
                  </a:cubicBezTo>
                  <a:cubicBezTo>
                    <a:pt x="104" y="146"/>
                    <a:pt x="105" y="139"/>
                    <a:pt x="108" y="136"/>
                  </a:cubicBezTo>
                  <a:cubicBezTo>
                    <a:pt x="111" y="130"/>
                    <a:pt x="114" y="125"/>
                    <a:pt x="117" y="120"/>
                  </a:cubicBezTo>
                  <a:cubicBezTo>
                    <a:pt x="127" y="106"/>
                    <a:pt x="136" y="92"/>
                    <a:pt x="136" y="74"/>
                  </a:cubicBezTo>
                  <a:cubicBezTo>
                    <a:pt x="136" y="40"/>
                    <a:pt x="109" y="12"/>
                    <a:pt x="74" y="12"/>
                  </a:cubicBezTo>
                  <a:cubicBezTo>
                    <a:pt x="40" y="12"/>
                    <a:pt x="12" y="40"/>
                    <a:pt x="12" y="74"/>
                  </a:cubicBezTo>
                  <a:cubicBezTo>
                    <a:pt x="12" y="92"/>
                    <a:pt x="21" y="106"/>
                    <a:pt x="31" y="120"/>
                  </a:cubicBezTo>
                  <a:cubicBezTo>
                    <a:pt x="35" y="125"/>
                    <a:pt x="38" y="130"/>
                    <a:pt x="41" y="136"/>
                  </a:cubicBezTo>
                  <a:cubicBezTo>
                    <a:pt x="43" y="139"/>
                    <a:pt x="45" y="146"/>
                    <a:pt x="46" y="151"/>
                  </a:cubicBezTo>
                  <a:close/>
                </a:path>
              </a:pathLst>
            </a:custGeom>
            <a:grpFill/>
            <a:ln w="1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AE931339-385A-46C9-98AB-54F5E318A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4060" y="2729182"/>
              <a:ext cx="195263" cy="128588"/>
            </a:xfrm>
            <a:custGeom>
              <a:avLst/>
              <a:gdLst>
                <a:gd name="T0" fmla="*/ 0 w 74"/>
                <a:gd name="T1" fmla="*/ 0 h 49"/>
                <a:gd name="T2" fmla="*/ 0 w 74"/>
                <a:gd name="T3" fmla="*/ 20 h 49"/>
                <a:gd name="T4" fmla="*/ 37 w 74"/>
                <a:gd name="T5" fmla="*/ 49 h 49"/>
                <a:gd name="T6" fmla="*/ 41 w 74"/>
                <a:gd name="T7" fmla="*/ 49 h 49"/>
                <a:gd name="T8" fmla="*/ 74 w 74"/>
                <a:gd name="T9" fmla="*/ 20 h 49"/>
                <a:gd name="T10" fmla="*/ 74 w 74"/>
                <a:gd name="T11" fmla="*/ 0 h 49"/>
                <a:gd name="T12" fmla="*/ 0 w 74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49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36"/>
                    <a:pt x="17" y="49"/>
                    <a:pt x="37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61" y="49"/>
                    <a:pt x="74" y="36"/>
                    <a:pt x="74" y="20"/>
                  </a:cubicBezTo>
                  <a:cubicBezTo>
                    <a:pt x="74" y="0"/>
                    <a:pt x="74" y="0"/>
                    <a:pt x="7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54874812-4B43-4CA9-BD43-0FC547A3A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947" y="2459307"/>
              <a:ext cx="223838" cy="179388"/>
            </a:xfrm>
            <a:custGeom>
              <a:avLst/>
              <a:gdLst>
                <a:gd name="T0" fmla="*/ 83 w 85"/>
                <a:gd name="T1" fmla="*/ 9 h 68"/>
                <a:gd name="T2" fmla="*/ 62 w 85"/>
                <a:gd name="T3" fmla="*/ 66 h 68"/>
                <a:gd name="T4" fmla="*/ 62 w 85"/>
                <a:gd name="T5" fmla="*/ 68 h 68"/>
                <a:gd name="T6" fmla="*/ 52 w 85"/>
                <a:gd name="T7" fmla="*/ 68 h 68"/>
                <a:gd name="T8" fmla="*/ 53 w 85"/>
                <a:gd name="T9" fmla="*/ 66 h 68"/>
                <a:gd name="T10" fmla="*/ 67 w 85"/>
                <a:gd name="T11" fmla="*/ 17 h 68"/>
                <a:gd name="T12" fmla="*/ 67 w 85"/>
                <a:gd name="T13" fmla="*/ 17 h 68"/>
                <a:gd name="T14" fmla="*/ 66 w 85"/>
                <a:gd name="T15" fmla="*/ 17 h 68"/>
                <a:gd name="T16" fmla="*/ 55 w 85"/>
                <a:gd name="T17" fmla="*/ 13 h 68"/>
                <a:gd name="T18" fmla="*/ 44 w 85"/>
                <a:gd name="T19" fmla="*/ 17 h 68"/>
                <a:gd name="T20" fmla="*/ 30 w 85"/>
                <a:gd name="T21" fmla="*/ 12 h 68"/>
                <a:gd name="T22" fmla="*/ 17 w 85"/>
                <a:gd name="T23" fmla="*/ 16 h 68"/>
                <a:gd name="T24" fmla="*/ 30 w 85"/>
                <a:gd name="T25" fmla="*/ 66 h 68"/>
                <a:gd name="T26" fmla="*/ 31 w 85"/>
                <a:gd name="T27" fmla="*/ 68 h 68"/>
                <a:gd name="T28" fmla="*/ 21 w 85"/>
                <a:gd name="T29" fmla="*/ 68 h 68"/>
                <a:gd name="T30" fmla="*/ 21 w 85"/>
                <a:gd name="T31" fmla="*/ 66 h 68"/>
                <a:gd name="T32" fmla="*/ 2 w 85"/>
                <a:gd name="T33" fmla="*/ 9 h 68"/>
                <a:gd name="T34" fmla="*/ 2 w 85"/>
                <a:gd name="T35" fmla="*/ 9 h 68"/>
                <a:gd name="T36" fmla="*/ 1 w 85"/>
                <a:gd name="T37" fmla="*/ 8 h 68"/>
                <a:gd name="T38" fmla="*/ 1 w 85"/>
                <a:gd name="T39" fmla="*/ 8 h 68"/>
                <a:gd name="T40" fmla="*/ 1 w 85"/>
                <a:gd name="T41" fmla="*/ 7 h 68"/>
                <a:gd name="T42" fmla="*/ 2 w 85"/>
                <a:gd name="T43" fmla="*/ 1 h 68"/>
                <a:gd name="T44" fmla="*/ 9 w 85"/>
                <a:gd name="T45" fmla="*/ 3 h 68"/>
                <a:gd name="T46" fmla="*/ 9 w 85"/>
                <a:gd name="T47" fmla="*/ 3 h 68"/>
                <a:gd name="T48" fmla="*/ 16 w 85"/>
                <a:gd name="T49" fmla="*/ 7 h 68"/>
                <a:gd name="T50" fmla="*/ 27 w 85"/>
                <a:gd name="T51" fmla="*/ 2 h 68"/>
                <a:gd name="T52" fmla="*/ 31 w 85"/>
                <a:gd name="T53" fmla="*/ 1 h 68"/>
                <a:gd name="T54" fmla="*/ 34 w 85"/>
                <a:gd name="T55" fmla="*/ 3 h 68"/>
                <a:gd name="T56" fmla="*/ 43 w 85"/>
                <a:gd name="T57" fmla="*/ 8 h 68"/>
                <a:gd name="T58" fmla="*/ 52 w 85"/>
                <a:gd name="T59" fmla="*/ 3 h 68"/>
                <a:gd name="T60" fmla="*/ 55 w 85"/>
                <a:gd name="T61" fmla="*/ 1 h 68"/>
                <a:gd name="T62" fmla="*/ 59 w 85"/>
                <a:gd name="T63" fmla="*/ 3 h 68"/>
                <a:gd name="T64" fmla="*/ 66 w 85"/>
                <a:gd name="T65" fmla="*/ 8 h 68"/>
                <a:gd name="T66" fmla="*/ 66 w 85"/>
                <a:gd name="T67" fmla="*/ 8 h 68"/>
                <a:gd name="T68" fmla="*/ 76 w 85"/>
                <a:gd name="T69" fmla="*/ 3 h 68"/>
                <a:gd name="T70" fmla="*/ 82 w 85"/>
                <a:gd name="T71" fmla="*/ 2 h 68"/>
                <a:gd name="T72" fmla="*/ 83 w 85"/>
                <a:gd name="T73" fmla="*/ 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5" h="68">
                  <a:moveTo>
                    <a:pt x="83" y="9"/>
                  </a:moveTo>
                  <a:cubicBezTo>
                    <a:pt x="71" y="25"/>
                    <a:pt x="64" y="44"/>
                    <a:pt x="62" y="66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48"/>
                    <a:pt x="59" y="32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3" y="17"/>
                    <a:pt x="59" y="16"/>
                    <a:pt x="55" y="13"/>
                  </a:cubicBezTo>
                  <a:cubicBezTo>
                    <a:pt x="52" y="16"/>
                    <a:pt x="48" y="17"/>
                    <a:pt x="44" y="17"/>
                  </a:cubicBezTo>
                  <a:cubicBezTo>
                    <a:pt x="39" y="17"/>
                    <a:pt x="34" y="16"/>
                    <a:pt x="30" y="12"/>
                  </a:cubicBezTo>
                  <a:cubicBezTo>
                    <a:pt x="26" y="15"/>
                    <a:pt x="21" y="17"/>
                    <a:pt x="17" y="16"/>
                  </a:cubicBezTo>
                  <a:cubicBezTo>
                    <a:pt x="28" y="38"/>
                    <a:pt x="30" y="59"/>
                    <a:pt x="30" y="66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58"/>
                    <a:pt x="17" y="3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5" y="0"/>
                    <a:pt x="7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5"/>
                    <a:pt x="14" y="7"/>
                    <a:pt x="16" y="7"/>
                  </a:cubicBezTo>
                  <a:cubicBezTo>
                    <a:pt x="20" y="7"/>
                    <a:pt x="23" y="6"/>
                    <a:pt x="27" y="2"/>
                  </a:cubicBezTo>
                  <a:cubicBezTo>
                    <a:pt x="28" y="1"/>
                    <a:pt x="29" y="1"/>
                    <a:pt x="31" y="1"/>
                  </a:cubicBezTo>
                  <a:cubicBezTo>
                    <a:pt x="32" y="1"/>
                    <a:pt x="33" y="2"/>
                    <a:pt x="34" y="3"/>
                  </a:cubicBezTo>
                  <a:cubicBezTo>
                    <a:pt x="37" y="6"/>
                    <a:pt x="40" y="8"/>
                    <a:pt x="43" y="8"/>
                  </a:cubicBezTo>
                  <a:cubicBezTo>
                    <a:pt x="47" y="8"/>
                    <a:pt x="50" y="5"/>
                    <a:pt x="52" y="3"/>
                  </a:cubicBezTo>
                  <a:cubicBezTo>
                    <a:pt x="53" y="2"/>
                    <a:pt x="54" y="1"/>
                    <a:pt x="55" y="1"/>
                  </a:cubicBezTo>
                  <a:cubicBezTo>
                    <a:pt x="57" y="1"/>
                    <a:pt x="58" y="2"/>
                    <a:pt x="59" y="3"/>
                  </a:cubicBezTo>
                  <a:cubicBezTo>
                    <a:pt x="61" y="6"/>
                    <a:pt x="63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70" y="8"/>
                    <a:pt x="73" y="6"/>
                    <a:pt x="76" y="3"/>
                  </a:cubicBezTo>
                  <a:cubicBezTo>
                    <a:pt x="78" y="1"/>
                    <a:pt x="81" y="1"/>
                    <a:pt x="82" y="2"/>
                  </a:cubicBezTo>
                  <a:cubicBezTo>
                    <a:pt x="84" y="4"/>
                    <a:pt x="85" y="7"/>
                    <a:pt x="83" y="9"/>
                  </a:cubicBezTo>
                  <a:close/>
                </a:path>
              </a:pathLst>
            </a:custGeom>
            <a:grpFill/>
            <a:ln w="18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2" name="Freeform 19">
            <a:extLst>
              <a:ext uri="{FF2B5EF4-FFF2-40B4-BE49-F238E27FC236}">
                <a16:creationId xmlns:a16="http://schemas.microsoft.com/office/drawing/2014/main" id="{3E8D53EC-1FC8-4461-AA91-DE19709D8895}"/>
              </a:ext>
            </a:extLst>
          </p:cNvPr>
          <p:cNvSpPr>
            <a:spLocks noEditPoints="1"/>
          </p:cNvSpPr>
          <p:nvPr/>
        </p:nvSpPr>
        <p:spPr bwMode="auto">
          <a:xfrm>
            <a:off x="4418963" y="3454172"/>
            <a:ext cx="411041" cy="411597"/>
          </a:xfrm>
          <a:custGeom>
            <a:avLst/>
            <a:gdLst>
              <a:gd name="T0" fmla="*/ 281 w 311"/>
              <a:gd name="T1" fmla="*/ 130 h 312"/>
              <a:gd name="T2" fmla="*/ 311 w 311"/>
              <a:gd name="T3" fmla="*/ 116 h 312"/>
              <a:gd name="T4" fmla="*/ 294 w 311"/>
              <a:gd name="T5" fmla="*/ 75 h 312"/>
              <a:gd name="T6" fmla="*/ 263 w 311"/>
              <a:gd name="T7" fmla="*/ 86 h 312"/>
              <a:gd name="T8" fmla="*/ 226 w 311"/>
              <a:gd name="T9" fmla="*/ 48 h 312"/>
              <a:gd name="T10" fmla="*/ 237 w 311"/>
              <a:gd name="T11" fmla="*/ 17 h 312"/>
              <a:gd name="T12" fmla="*/ 197 w 311"/>
              <a:gd name="T13" fmla="*/ 0 h 312"/>
              <a:gd name="T14" fmla="*/ 183 w 311"/>
              <a:gd name="T15" fmla="*/ 30 h 312"/>
              <a:gd name="T16" fmla="*/ 129 w 311"/>
              <a:gd name="T17" fmla="*/ 30 h 312"/>
              <a:gd name="T18" fmla="*/ 115 w 311"/>
              <a:gd name="T19" fmla="*/ 0 h 312"/>
              <a:gd name="T20" fmla="*/ 75 w 311"/>
              <a:gd name="T21" fmla="*/ 17 h 312"/>
              <a:gd name="T22" fmla="*/ 86 w 311"/>
              <a:gd name="T23" fmla="*/ 48 h 312"/>
              <a:gd name="T24" fmla="*/ 48 w 311"/>
              <a:gd name="T25" fmla="*/ 85 h 312"/>
              <a:gd name="T26" fmla="*/ 17 w 311"/>
              <a:gd name="T27" fmla="*/ 74 h 312"/>
              <a:gd name="T28" fmla="*/ 0 w 311"/>
              <a:gd name="T29" fmla="*/ 114 h 312"/>
              <a:gd name="T30" fmla="*/ 30 w 311"/>
              <a:gd name="T31" fmla="*/ 129 h 312"/>
              <a:gd name="T32" fmla="*/ 30 w 311"/>
              <a:gd name="T33" fmla="*/ 182 h 312"/>
              <a:gd name="T34" fmla="*/ 0 w 311"/>
              <a:gd name="T35" fmla="*/ 196 h 312"/>
              <a:gd name="T36" fmla="*/ 16 w 311"/>
              <a:gd name="T37" fmla="*/ 236 h 312"/>
              <a:gd name="T38" fmla="*/ 47 w 311"/>
              <a:gd name="T39" fmla="*/ 225 h 312"/>
              <a:gd name="T40" fmla="*/ 85 w 311"/>
              <a:gd name="T41" fmla="*/ 263 h 312"/>
              <a:gd name="T42" fmla="*/ 73 w 311"/>
              <a:gd name="T43" fmla="*/ 294 h 312"/>
              <a:gd name="T44" fmla="*/ 114 w 311"/>
              <a:gd name="T45" fmla="*/ 311 h 312"/>
              <a:gd name="T46" fmla="*/ 128 w 311"/>
              <a:gd name="T47" fmla="*/ 281 h 312"/>
              <a:gd name="T48" fmla="*/ 181 w 311"/>
              <a:gd name="T49" fmla="*/ 282 h 312"/>
              <a:gd name="T50" fmla="*/ 195 w 311"/>
              <a:gd name="T51" fmla="*/ 312 h 312"/>
              <a:gd name="T52" fmla="*/ 236 w 311"/>
              <a:gd name="T53" fmla="*/ 295 h 312"/>
              <a:gd name="T54" fmla="*/ 225 w 311"/>
              <a:gd name="T55" fmla="*/ 264 h 312"/>
              <a:gd name="T56" fmla="*/ 263 w 311"/>
              <a:gd name="T57" fmla="*/ 226 h 312"/>
              <a:gd name="T58" fmla="*/ 294 w 311"/>
              <a:gd name="T59" fmla="*/ 238 h 312"/>
              <a:gd name="T60" fmla="*/ 311 w 311"/>
              <a:gd name="T61" fmla="*/ 197 h 312"/>
              <a:gd name="T62" fmla="*/ 281 w 311"/>
              <a:gd name="T63" fmla="*/ 183 h 312"/>
              <a:gd name="T64" fmla="*/ 281 w 311"/>
              <a:gd name="T65" fmla="*/ 130 h 312"/>
              <a:gd name="T66" fmla="*/ 155 w 311"/>
              <a:gd name="T67" fmla="*/ 254 h 312"/>
              <a:gd name="T68" fmla="*/ 57 w 311"/>
              <a:gd name="T69" fmla="*/ 156 h 312"/>
              <a:gd name="T70" fmla="*/ 155 w 311"/>
              <a:gd name="T71" fmla="*/ 57 h 312"/>
              <a:gd name="T72" fmla="*/ 254 w 311"/>
              <a:gd name="T73" fmla="*/ 156 h 312"/>
              <a:gd name="T74" fmla="*/ 155 w 311"/>
              <a:gd name="T75" fmla="*/ 254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11" h="312">
                <a:moveTo>
                  <a:pt x="281" y="130"/>
                </a:moveTo>
                <a:cubicBezTo>
                  <a:pt x="311" y="116"/>
                  <a:pt x="311" y="116"/>
                  <a:pt x="311" y="116"/>
                </a:cubicBezTo>
                <a:cubicBezTo>
                  <a:pt x="294" y="75"/>
                  <a:pt x="294" y="75"/>
                  <a:pt x="294" y="75"/>
                </a:cubicBezTo>
                <a:cubicBezTo>
                  <a:pt x="263" y="86"/>
                  <a:pt x="263" y="86"/>
                  <a:pt x="263" y="86"/>
                </a:cubicBezTo>
                <a:cubicBezTo>
                  <a:pt x="253" y="71"/>
                  <a:pt x="240" y="58"/>
                  <a:pt x="226" y="48"/>
                </a:cubicBezTo>
                <a:cubicBezTo>
                  <a:pt x="237" y="17"/>
                  <a:pt x="237" y="17"/>
                  <a:pt x="237" y="17"/>
                </a:cubicBezTo>
                <a:cubicBezTo>
                  <a:pt x="197" y="0"/>
                  <a:pt x="197" y="0"/>
                  <a:pt x="197" y="0"/>
                </a:cubicBezTo>
                <a:cubicBezTo>
                  <a:pt x="183" y="30"/>
                  <a:pt x="183" y="30"/>
                  <a:pt x="183" y="30"/>
                </a:cubicBezTo>
                <a:cubicBezTo>
                  <a:pt x="165" y="27"/>
                  <a:pt x="147" y="26"/>
                  <a:pt x="129" y="30"/>
                </a:cubicBezTo>
                <a:cubicBezTo>
                  <a:pt x="115" y="0"/>
                  <a:pt x="115" y="0"/>
                  <a:pt x="115" y="0"/>
                </a:cubicBezTo>
                <a:cubicBezTo>
                  <a:pt x="75" y="17"/>
                  <a:pt x="75" y="17"/>
                  <a:pt x="75" y="17"/>
                </a:cubicBezTo>
                <a:cubicBezTo>
                  <a:pt x="86" y="48"/>
                  <a:pt x="86" y="48"/>
                  <a:pt x="86" y="48"/>
                </a:cubicBezTo>
                <a:cubicBezTo>
                  <a:pt x="70" y="58"/>
                  <a:pt x="58" y="71"/>
                  <a:pt x="48" y="85"/>
                </a:cubicBezTo>
                <a:cubicBezTo>
                  <a:pt x="17" y="74"/>
                  <a:pt x="17" y="74"/>
                  <a:pt x="17" y="74"/>
                </a:cubicBezTo>
                <a:cubicBezTo>
                  <a:pt x="0" y="114"/>
                  <a:pt x="0" y="114"/>
                  <a:pt x="0" y="114"/>
                </a:cubicBezTo>
                <a:cubicBezTo>
                  <a:pt x="30" y="129"/>
                  <a:pt x="30" y="129"/>
                  <a:pt x="30" y="129"/>
                </a:cubicBezTo>
                <a:cubicBezTo>
                  <a:pt x="26" y="146"/>
                  <a:pt x="26" y="164"/>
                  <a:pt x="30" y="182"/>
                </a:cubicBezTo>
                <a:cubicBezTo>
                  <a:pt x="0" y="196"/>
                  <a:pt x="0" y="196"/>
                  <a:pt x="0" y="196"/>
                </a:cubicBezTo>
                <a:cubicBezTo>
                  <a:pt x="16" y="236"/>
                  <a:pt x="16" y="236"/>
                  <a:pt x="16" y="236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57" y="241"/>
                  <a:pt x="70" y="253"/>
                  <a:pt x="85" y="263"/>
                </a:cubicBezTo>
                <a:cubicBezTo>
                  <a:pt x="73" y="294"/>
                  <a:pt x="73" y="294"/>
                  <a:pt x="73" y="294"/>
                </a:cubicBezTo>
                <a:cubicBezTo>
                  <a:pt x="114" y="311"/>
                  <a:pt x="114" y="311"/>
                  <a:pt x="114" y="311"/>
                </a:cubicBezTo>
                <a:cubicBezTo>
                  <a:pt x="128" y="281"/>
                  <a:pt x="128" y="281"/>
                  <a:pt x="128" y="281"/>
                </a:cubicBezTo>
                <a:cubicBezTo>
                  <a:pt x="145" y="285"/>
                  <a:pt x="163" y="285"/>
                  <a:pt x="181" y="282"/>
                </a:cubicBezTo>
                <a:cubicBezTo>
                  <a:pt x="195" y="312"/>
                  <a:pt x="195" y="312"/>
                  <a:pt x="195" y="312"/>
                </a:cubicBezTo>
                <a:cubicBezTo>
                  <a:pt x="236" y="295"/>
                  <a:pt x="236" y="295"/>
                  <a:pt x="236" y="295"/>
                </a:cubicBezTo>
                <a:cubicBezTo>
                  <a:pt x="225" y="264"/>
                  <a:pt x="225" y="264"/>
                  <a:pt x="225" y="264"/>
                </a:cubicBezTo>
                <a:cubicBezTo>
                  <a:pt x="240" y="254"/>
                  <a:pt x="253" y="241"/>
                  <a:pt x="263" y="226"/>
                </a:cubicBezTo>
                <a:cubicBezTo>
                  <a:pt x="294" y="238"/>
                  <a:pt x="294" y="238"/>
                  <a:pt x="294" y="238"/>
                </a:cubicBezTo>
                <a:cubicBezTo>
                  <a:pt x="311" y="197"/>
                  <a:pt x="311" y="197"/>
                  <a:pt x="311" y="197"/>
                </a:cubicBezTo>
                <a:cubicBezTo>
                  <a:pt x="281" y="183"/>
                  <a:pt x="281" y="183"/>
                  <a:pt x="281" y="183"/>
                </a:cubicBezTo>
                <a:cubicBezTo>
                  <a:pt x="285" y="166"/>
                  <a:pt x="285" y="148"/>
                  <a:pt x="281" y="130"/>
                </a:cubicBezTo>
                <a:close/>
                <a:moveTo>
                  <a:pt x="155" y="254"/>
                </a:moveTo>
                <a:cubicBezTo>
                  <a:pt x="101" y="254"/>
                  <a:pt x="57" y="210"/>
                  <a:pt x="57" y="156"/>
                </a:cubicBezTo>
                <a:cubicBezTo>
                  <a:pt x="57" y="101"/>
                  <a:pt x="101" y="57"/>
                  <a:pt x="155" y="57"/>
                </a:cubicBezTo>
                <a:cubicBezTo>
                  <a:pt x="210" y="57"/>
                  <a:pt x="254" y="101"/>
                  <a:pt x="254" y="156"/>
                </a:cubicBezTo>
                <a:cubicBezTo>
                  <a:pt x="254" y="210"/>
                  <a:pt x="210" y="254"/>
                  <a:pt x="155" y="254"/>
                </a:cubicBezTo>
                <a:close/>
              </a:path>
            </a:pathLst>
          </a:custGeom>
          <a:solidFill>
            <a:srgbClr val="333333"/>
          </a:solidFill>
          <a:ln w="18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23BD452-93AD-4C0E-A833-3066451AD74B}"/>
              </a:ext>
            </a:extLst>
          </p:cNvPr>
          <p:cNvSpPr/>
          <p:nvPr/>
        </p:nvSpPr>
        <p:spPr>
          <a:xfrm rot="2700000">
            <a:off x="5483892" y="1817213"/>
            <a:ext cx="1237084" cy="1237083"/>
          </a:xfrm>
          <a:prstGeom prst="rect">
            <a:avLst/>
          </a:prstGeom>
          <a:ln w="635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8565"/>
            <a:endParaRPr lang="zh-CN" altLang="en-US" sz="4800"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等腰三角形 63">
            <a:extLst>
              <a:ext uri="{FF2B5EF4-FFF2-40B4-BE49-F238E27FC236}">
                <a16:creationId xmlns:a16="http://schemas.microsoft.com/office/drawing/2014/main" id="{0A6D1190-1CDC-471F-B62A-BE39B1CB5755}"/>
              </a:ext>
            </a:extLst>
          </p:cNvPr>
          <p:cNvSpPr/>
          <p:nvPr/>
        </p:nvSpPr>
        <p:spPr>
          <a:xfrm rot="10800000">
            <a:off x="5268748" y="2557499"/>
            <a:ext cx="1667373" cy="824722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srgbClr val="D4BB76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C8BAFFB-0419-4EBB-8A90-3791DE413026}"/>
              </a:ext>
            </a:extLst>
          </p:cNvPr>
          <p:cNvSpPr/>
          <p:nvPr/>
        </p:nvSpPr>
        <p:spPr>
          <a:xfrm>
            <a:off x="5814486" y="2649203"/>
            <a:ext cx="558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DFB99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01</a:t>
            </a:r>
            <a:endParaRPr lang="zh-CN" altLang="en-US" sz="2400" b="1" dirty="0">
              <a:solidFill>
                <a:srgbClr val="DFB992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F2025A1-360C-451E-AF7D-157985F1AD8C}"/>
              </a:ext>
            </a:extLst>
          </p:cNvPr>
          <p:cNvGrpSpPr/>
          <p:nvPr/>
        </p:nvGrpSpPr>
        <p:grpSpPr>
          <a:xfrm>
            <a:off x="7308098" y="1624137"/>
            <a:ext cx="3883538" cy="897127"/>
            <a:chOff x="6039506" y="1633275"/>
            <a:chExt cx="3883538" cy="897127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1BD1ED7C-0601-450D-8035-3C7BC2DECA28}"/>
                </a:ext>
              </a:extLst>
            </p:cNvPr>
            <p:cNvSpPr/>
            <p:nvPr/>
          </p:nvSpPr>
          <p:spPr>
            <a:xfrm>
              <a:off x="6045059" y="1633275"/>
              <a:ext cx="38779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>
                  <a:solidFill>
                    <a:srgbClr val="0F0F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智能语音机器人，驾驶模式避免误触</a:t>
              </a:r>
              <a:endParaRPr lang="zh-CN" altLang="en-US" b="1" dirty="0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Rectangle 24">
              <a:extLst>
                <a:ext uri="{FF2B5EF4-FFF2-40B4-BE49-F238E27FC236}">
                  <a16:creationId xmlns:a16="http://schemas.microsoft.com/office/drawing/2014/main" id="{E981F5CC-97F3-4DBD-8AE0-8368C3233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9506" y="1959220"/>
              <a:ext cx="3877985" cy="57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100">
                  <a:solidFill>
                    <a:srgbClr val="0F0F0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Open Sans" panose="020B0606030504020204" pitchFamily="34" charset="0"/>
                </a:rPr>
                <a:t>使用百度</a:t>
              </a:r>
              <a:r>
                <a:rPr lang="en-US" altLang="zh-CN" sz="1100">
                  <a:solidFill>
                    <a:srgbClr val="0F0F0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Open Sans" panose="020B0606030504020204" pitchFamily="34" charset="0"/>
                </a:rPr>
                <a:t>tts</a:t>
              </a:r>
              <a:r>
                <a:rPr lang="zh-CN" altLang="en-US" sz="1100">
                  <a:solidFill>
                    <a:srgbClr val="0F0F0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Open Sans" panose="020B0606030504020204" pitchFamily="34" charset="0"/>
                </a:rPr>
                <a:t>、语音识别</a:t>
              </a:r>
              <a:r>
                <a:rPr lang="en-US" altLang="zh-CN" sz="1100">
                  <a:solidFill>
                    <a:srgbClr val="0F0F0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Open Sans" panose="020B0606030504020204" pitchFamily="34" charset="0"/>
                </a:rPr>
                <a:t>sdk</a:t>
              </a:r>
              <a:r>
                <a:rPr lang="zh-CN" altLang="en-US" sz="1100">
                  <a:solidFill>
                    <a:srgbClr val="0F0F0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Open Sans" panose="020B0606030504020204" pitchFamily="34" charset="0"/>
                </a:rPr>
                <a:t>，覆盖智能语音机器人“小东”</a:t>
              </a:r>
              <a:endParaRPr lang="en-US" altLang="zh-CN" sz="1100">
                <a:solidFill>
                  <a:srgbClr val="0F0F0E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Open Sans" panose="020B0606030504020204" pitchFamily="34" charset="0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100">
                  <a:solidFill>
                    <a:srgbClr val="0F0F0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Open Sans" panose="020B0606030504020204" pitchFamily="34" charset="0"/>
                </a:rPr>
                <a:t>语音唤醒命令、风险预警，解放双手</a:t>
              </a:r>
              <a:endParaRPr lang="zh-CN" altLang="en-US" sz="2400" dirty="0">
                <a:solidFill>
                  <a:srgbClr val="0F0F0E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1B2B71BB-385F-4DA5-B61E-967CDCC51E41}"/>
              </a:ext>
            </a:extLst>
          </p:cNvPr>
          <p:cNvGrpSpPr/>
          <p:nvPr/>
        </p:nvGrpSpPr>
        <p:grpSpPr>
          <a:xfrm>
            <a:off x="7465291" y="4592377"/>
            <a:ext cx="4028042" cy="897127"/>
            <a:chOff x="6045058" y="1633275"/>
            <a:chExt cx="4028042" cy="897127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6410034C-ADE1-4054-AA7B-74E7F0661073}"/>
                </a:ext>
              </a:extLst>
            </p:cNvPr>
            <p:cNvSpPr/>
            <p:nvPr/>
          </p:nvSpPr>
          <p:spPr>
            <a:xfrm>
              <a:off x="6045059" y="1633275"/>
              <a:ext cx="38779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>
                  <a:solidFill>
                    <a:srgbClr val="0F0F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点对点视频通话，及时把握患者状况</a:t>
              </a:r>
              <a:endParaRPr lang="zh-CN" altLang="en-US" b="1" dirty="0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Rectangle 24">
              <a:extLst>
                <a:ext uri="{FF2B5EF4-FFF2-40B4-BE49-F238E27FC236}">
                  <a16:creationId xmlns:a16="http://schemas.microsoft.com/office/drawing/2014/main" id="{035A0947-A725-4540-B204-3460FC8B8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5058" y="1959220"/>
              <a:ext cx="4028042" cy="57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100">
                  <a:solidFill>
                    <a:srgbClr val="0F0F0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Open Sans" panose="020B0606030504020204" pitchFamily="34" charset="0"/>
                </a:rPr>
                <a:t>使用</a:t>
              </a:r>
              <a:r>
                <a:rPr lang="en-US" altLang="zh-CN" sz="1100">
                  <a:solidFill>
                    <a:srgbClr val="0F0F0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Open Sans" panose="020B0606030504020204" pitchFamily="34" charset="0"/>
                </a:rPr>
                <a:t>webrtc</a:t>
              </a:r>
              <a:r>
                <a:rPr lang="zh-CN" altLang="en-US" sz="1100">
                  <a:solidFill>
                    <a:srgbClr val="0F0F0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Open Sans" panose="020B0606030504020204" pitchFamily="34" charset="0"/>
                </a:rPr>
                <a:t>框架实现</a:t>
              </a:r>
              <a:r>
                <a:rPr lang="en-US" altLang="zh-CN" sz="1100">
                  <a:solidFill>
                    <a:srgbClr val="0F0F0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Open Sans" panose="020B0606030504020204" pitchFamily="34" charset="0"/>
                </a:rPr>
                <a:t>P2P</a:t>
              </a:r>
              <a:r>
                <a:rPr lang="zh-CN" altLang="en-US" sz="1100">
                  <a:solidFill>
                    <a:srgbClr val="0F0F0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Open Sans" panose="020B0606030504020204" pitchFamily="34" charset="0"/>
                </a:rPr>
                <a:t>视频通话、视频群聊、紧急监控</a:t>
              </a:r>
              <a:endParaRPr lang="en-US" altLang="zh-CN" sz="1100">
                <a:solidFill>
                  <a:srgbClr val="0F0F0E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Open Sans" panose="020B0606030504020204" pitchFamily="34" charset="0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100">
                  <a:solidFill>
                    <a:srgbClr val="0F0F0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Open Sans" panose="020B0606030504020204" pitchFamily="34" charset="0"/>
                </a:rPr>
                <a:t>经患者允许，救援方可使用紧急监控掌握患者状况</a:t>
              </a:r>
              <a:endParaRPr lang="zh-CN" altLang="en-US" sz="2400" dirty="0">
                <a:solidFill>
                  <a:srgbClr val="0F0F0E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73EAE70-B6B8-4CFD-B91A-EADD55E9C484}"/>
              </a:ext>
            </a:extLst>
          </p:cNvPr>
          <p:cNvGrpSpPr/>
          <p:nvPr/>
        </p:nvGrpSpPr>
        <p:grpSpPr>
          <a:xfrm>
            <a:off x="972981" y="1701613"/>
            <a:ext cx="3893907" cy="897127"/>
            <a:chOff x="770750" y="2101857"/>
            <a:chExt cx="4584909" cy="897127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17627259-3C7E-4CF9-BB40-FBF66DDEEE0A}"/>
                </a:ext>
              </a:extLst>
            </p:cNvPr>
            <p:cNvSpPr/>
            <p:nvPr/>
          </p:nvSpPr>
          <p:spPr>
            <a:xfrm>
              <a:off x="770750" y="2101857"/>
              <a:ext cx="4584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b="1">
                  <a:solidFill>
                    <a:srgbClr val="0F0F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lang="zh-CN" altLang="en-US" b="1">
                  <a:solidFill>
                    <a:srgbClr val="0F0F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高精度算法检测，驾驶分析清晰直观</a:t>
              </a:r>
              <a:endParaRPr lang="zh-CN" altLang="en-US" b="1" dirty="0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Rectangle 24">
              <a:extLst>
                <a:ext uri="{FF2B5EF4-FFF2-40B4-BE49-F238E27FC236}">
                  <a16:creationId xmlns:a16="http://schemas.microsoft.com/office/drawing/2014/main" id="{A452D3C0-FA6F-43D9-B74D-9482BD67E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097" y="2427802"/>
              <a:ext cx="4003562" cy="57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r"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100">
                  <a:solidFill>
                    <a:srgbClr val="0F0F0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Open Sans" panose="020B0606030504020204" pitchFamily="34" charset="0"/>
                </a:rPr>
                <a:t>使用多种卷积神经网络融合，提高实时监测性能</a:t>
              </a:r>
              <a:endParaRPr lang="en-US" altLang="zh-CN" sz="1100">
                <a:solidFill>
                  <a:srgbClr val="0F0F0E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Open Sans" panose="020B0606030504020204" pitchFamily="34" charset="0"/>
              </a:endParaRPr>
            </a:p>
            <a:p>
              <a:pPr algn="r"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100">
                  <a:solidFill>
                    <a:srgbClr val="0F0F0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Open Sans" panose="020B0606030504020204" pitchFamily="34" charset="0"/>
                </a:rPr>
                <a:t>识别种类多达</a:t>
              </a:r>
              <a:r>
                <a:rPr lang="en-US" altLang="zh-CN" sz="1100">
                  <a:solidFill>
                    <a:srgbClr val="0F0F0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Open Sans" panose="020B0606030504020204" pitchFamily="34" charset="0"/>
                </a:rPr>
                <a:t>9</a:t>
              </a:r>
              <a:r>
                <a:rPr lang="zh-CN" altLang="en-US" sz="1100">
                  <a:solidFill>
                    <a:srgbClr val="0F0F0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Open Sans" panose="020B0606030504020204" pitchFamily="34" charset="0"/>
                </a:rPr>
                <a:t>种，设置辅助目标检测算法</a:t>
              </a:r>
              <a:endParaRPr lang="zh-CN" altLang="en-US" sz="2400" b="1" dirty="0">
                <a:solidFill>
                  <a:srgbClr val="0F0F0E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6E40A09A-5D98-4AED-84F4-F3C84553222C}"/>
              </a:ext>
            </a:extLst>
          </p:cNvPr>
          <p:cNvGrpSpPr/>
          <p:nvPr/>
        </p:nvGrpSpPr>
        <p:grpSpPr>
          <a:xfrm>
            <a:off x="773839" y="4672988"/>
            <a:ext cx="4026860" cy="897127"/>
            <a:chOff x="1328800" y="2101857"/>
            <a:chExt cx="4026860" cy="897127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537D9659-B036-4C7F-97B7-9B7E9AD0ADC8}"/>
                </a:ext>
              </a:extLst>
            </p:cNvPr>
            <p:cNvSpPr/>
            <p:nvPr/>
          </p:nvSpPr>
          <p:spPr>
            <a:xfrm>
              <a:off x="1477674" y="2101857"/>
              <a:ext cx="38779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b="1">
                  <a:solidFill>
                    <a:srgbClr val="0F0F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健康指标可视化，多方救援保障安全</a:t>
              </a:r>
              <a:endParaRPr lang="zh-CN" altLang="en-US" b="1" dirty="0">
                <a:solidFill>
                  <a:srgbClr val="0F0F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Rectangle 24">
              <a:extLst>
                <a:ext uri="{FF2B5EF4-FFF2-40B4-BE49-F238E27FC236}">
                  <a16:creationId xmlns:a16="http://schemas.microsoft.com/office/drawing/2014/main" id="{2220444C-8B7E-4A59-A3CF-29ACBD0D6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800" y="2427802"/>
              <a:ext cx="4026860" cy="57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r"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100">
                  <a:solidFill>
                    <a:srgbClr val="0F0F0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Open Sans" panose="020B0606030504020204" pitchFamily="34" charset="0"/>
                </a:rPr>
                <a:t>搭载先进传感器、控制器等，准确高效地实时识别健康指标</a:t>
              </a:r>
              <a:endParaRPr lang="en-US" altLang="zh-CN" sz="1100">
                <a:solidFill>
                  <a:srgbClr val="0F0F0E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  <a:sym typeface="Open Sans" panose="020B0606030504020204" pitchFamily="34" charset="0"/>
              </a:endParaRPr>
            </a:p>
            <a:p>
              <a:pPr algn="r"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100">
                  <a:solidFill>
                    <a:srgbClr val="0F0F0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  <a:sym typeface="Open Sans" panose="020B0606030504020204" pitchFamily="34" charset="0"/>
                </a:rPr>
                <a:t>风险评估处理、在线问诊、多方救援保障出行安全</a:t>
              </a:r>
              <a:endParaRPr lang="zh-CN" altLang="en-US" sz="2400" dirty="0">
                <a:solidFill>
                  <a:srgbClr val="0F0F0E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78" name="图形 4">
            <a:extLst>
              <a:ext uri="{FF2B5EF4-FFF2-40B4-BE49-F238E27FC236}">
                <a16:creationId xmlns:a16="http://schemas.microsoft.com/office/drawing/2014/main" id="{523A7C71-DB3E-427B-8258-446BCC9A14D7}"/>
              </a:ext>
            </a:extLst>
          </p:cNvPr>
          <p:cNvGrpSpPr/>
          <p:nvPr/>
        </p:nvGrpSpPr>
        <p:grpSpPr>
          <a:xfrm>
            <a:off x="5888384" y="4903346"/>
            <a:ext cx="410400" cy="410400"/>
            <a:chOff x="5143500" y="2476500"/>
            <a:chExt cx="1905000" cy="1905000"/>
          </a:xfrm>
          <a:solidFill>
            <a:srgbClr val="333333"/>
          </a:solidFill>
        </p:grpSpPr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C7F789B3-E6A5-4218-872C-6D716BF77170}"/>
                </a:ext>
              </a:extLst>
            </p:cNvPr>
            <p:cNvSpPr/>
            <p:nvPr/>
          </p:nvSpPr>
          <p:spPr>
            <a:xfrm>
              <a:off x="5740272" y="3254629"/>
              <a:ext cx="706881" cy="273050"/>
            </a:xfrm>
            <a:custGeom>
              <a:avLst/>
              <a:gdLst>
                <a:gd name="connsiteX0" fmla="*/ 0 w 706881"/>
                <a:gd name="connsiteY0" fmla="*/ 273050 h 273050"/>
                <a:gd name="connsiteX1" fmla="*/ 180594 w 706881"/>
                <a:gd name="connsiteY1" fmla="*/ 273050 h 273050"/>
                <a:gd name="connsiteX2" fmla="*/ 180594 w 706881"/>
                <a:gd name="connsiteY2" fmla="*/ 0 h 273050"/>
                <a:gd name="connsiteX3" fmla="*/ 0 w 706881"/>
                <a:gd name="connsiteY3" fmla="*/ 0 h 273050"/>
                <a:gd name="connsiteX4" fmla="*/ 526288 w 706881"/>
                <a:gd name="connsiteY4" fmla="*/ 273050 h 273050"/>
                <a:gd name="connsiteX5" fmla="*/ 706882 w 706881"/>
                <a:gd name="connsiteY5" fmla="*/ 273050 h 273050"/>
                <a:gd name="connsiteX6" fmla="*/ 706882 w 706881"/>
                <a:gd name="connsiteY6" fmla="*/ 0 h 273050"/>
                <a:gd name="connsiteX7" fmla="*/ 526288 w 706881"/>
                <a:gd name="connsiteY7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6881" h="273050">
                  <a:moveTo>
                    <a:pt x="0" y="273050"/>
                  </a:moveTo>
                  <a:lnTo>
                    <a:pt x="180594" y="273050"/>
                  </a:lnTo>
                  <a:lnTo>
                    <a:pt x="180594" y="0"/>
                  </a:lnTo>
                  <a:lnTo>
                    <a:pt x="0" y="0"/>
                  </a:lnTo>
                  <a:close/>
                  <a:moveTo>
                    <a:pt x="526288" y="273050"/>
                  </a:moveTo>
                  <a:lnTo>
                    <a:pt x="706882" y="273050"/>
                  </a:lnTo>
                  <a:lnTo>
                    <a:pt x="706882" y="0"/>
                  </a:lnTo>
                  <a:lnTo>
                    <a:pt x="526288" y="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218565"/>
              <a:endParaRPr lang="zh-CN" altLang="en-US" sz="4800"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7C9C8926-B443-4D76-B89E-9B280C78BC29}"/>
                </a:ext>
              </a:extLst>
            </p:cNvPr>
            <p:cNvSpPr/>
            <p:nvPr/>
          </p:nvSpPr>
          <p:spPr>
            <a:xfrm>
              <a:off x="5860269" y="3977385"/>
              <a:ext cx="622318" cy="356235"/>
            </a:xfrm>
            <a:custGeom>
              <a:avLst/>
              <a:gdLst>
                <a:gd name="connsiteX0" fmla="*/ 170071 w 622318"/>
                <a:gd name="connsiteY0" fmla="*/ 102997 h 356235"/>
                <a:gd name="connsiteX1" fmla="*/ 94887 w 622318"/>
                <a:gd name="connsiteY1" fmla="*/ 178181 h 356235"/>
                <a:gd name="connsiteX2" fmla="*/ 170071 w 622318"/>
                <a:gd name="connsiteY2" fmla="*/ 253238 h 356235"/>
                <a:gd name="connsiteX3" fmla="*/ 444137 w 622318"/>
                <a:gd name="connsiteY3" fmla="*/ 253238 h 356235"/>
                <a:gd name="connsiteX4" fmla="*/ 519321 w 622318"/>
                <a:gd name="connsiteY4" fmla="*/ 178308 h 356235"/>
                <a:gd name="connsiteX5" fmla="*/ 444137 w 622318"/>
                <a:gd name="connsiteY5" fmla="*/ 102997 h 356235"/>
                <a:gd name="connsiteX6" fmla="*/ 170071 w 622318"/>
                <a:gd name="connsiteY6" fmla="*/ 102997 h 356235"/>
                <a:gd name="connsiteX7" fmla="*/ 444137 w 622318"/>
                <a:gd name="connsiteY7" fmla="*/ 356235 h 356235"/>
                <a:gd name="connsiteX8" fmla="*/ 170071 w 622318"/>
                <a:gd name="connsiteY8" fmla="*/ 356235 h 356235"/>
                <a:gd name="connsiteX9" fmla="*/ 194 w 622318"/>
                <a:gd name="connsiteY9" fmla="*/ 169877 h 356235"/>
                <a:gd name="connsiteX10" fmla="*/ 170071 w 622318"/>
                <a:gd name="connsiteY10" fmla="*/ 0 h 356235"/>
                <a:gd name="connsiteX11" fmla="*/ 444137 w 622318"/>
                <a:gd name="connsiteY11" fmla="*/ 0 h 356235"/>
                <a:gd name="connsiteX12" fmla="*/ 622318 w 622318"/>
                <a:gd name="connsiteY12" fmla="*/ 178181 h 356235"/>
                <a:gd name="connsiteX13" fmla="*/ 444137 w 622318"/>
                <a:gd name="connsiteY13" fmla="*/ 356235 h 3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2318" h="356235">
                  <a:moveTo>
                    <a:pt x="170071" y="102997"/>
                  </a:moveTo>
                  <a:cubicBezTo>
                    <a:pt x="128577" y="103067"/>
                    <a:pt x="94957" y="136687"/>
                    <a:pt x="94887" y="178181"/>
                  </a:cubicBezTo>
                  <a:cubicBezTo>
                    <a:pt x="94887" y="219456"/>
                    <a:pt x="128669" y="253238"/>
                    <a:pt x="170071" y="253238"/>
                  </a:cubicBezTo>
                  <a:lnTo>
                    <a:pt x="444137" y="253238"/>
                  </a:lnTo>
                  <a:cubicBezTo>
                    <a:pt x="485533" y="253169"/>
                    <a:pt x="519112" y="219703"/>
                    <a:pt x="519321" y="178308"/>
                  </a:cubicBezTo>
                  <a:cubicBezTo>
                    <a:pt x="519322" y="136764"/>
                    <a:pt x="485681" y="103067"/>
                    <a:pt x="444137" y="102997"/>
                  </a:cubicBezTo>
                  <a:lnTo>
                    <a:pt x="170071" y="102997"/>
                  </a:lnTo>
                  <a:close/>
                  <a:moveTo>
                    <a:pt x="444137" y="356235"/>
                  </a:moveTo>
                  <a:lnTo>
                    <a:pt x="170071" y="356235"/>
                  </a:lnTo>
                  <a:cubicBezTo>
                    <a:pt x="71700" y="351684"/>
                    <a:pt x="-4357" y="268249"/>
                    <a:pt x="194" y="169877"/>
                  </a:cubicBezTo>
                  <a:cubicBezTo>
                    <a:pt x="4450" y="77877"/>
                    <a:pt x="78071" y="4256"/>
                    <a:pt x="170071" y="0"/>
                  </a:cubicBezTo>
                  <a:lnTo>
                    <a:pt x="444137" y="0"/>
                  </a:lnTo>
                  <a:cubicBezTo>
                    <a:pt x="542435" y="0"/>
                    <a:pt x="622318" y="80010"/>
                    <a:pt x="622318" y="178181"/>
                  </a:cubicBezTo>
                  <a:cubicBezTo>
                    <a:pt x="622318" y="276352"/>
                    <a:pt x="542435" y="356235"/>
                    <a:pt x="444137" y="356235"/>
                  </a:cubicBezTo>
                  <a:close/>
                </a:path>
              </a:pathLst>
            </a:custGeom>
            <a:grp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218565"/>
              <a:endParaRPr lang="zh-CN" altLang="en-US" sz="4800"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C35CBBE1-7687-463E-A6C6-B459A8D8797E}"/>
                </a:ext>
              </a:extLst>
            </p:cNvPr>
            <p:cNvSpPr/>
            <p:nvPr/>
          </p:nvSpPr>
          <p:spPr>
            <a:xfrm>
              <a:off x="5143372" y="3085210"/>
              <a:ext cx="338454" cy="697102"/>
            </a:xfrm>
            <a:custGeom>
              <a:avLst/>
              <a:gdLst>
                <a:gd name="connsiteX0" fmla="*/ 136652 w 338454"/>
                <a:gd name="connsiteY0" fmla="*/ 210058 h 697102"/>
                <a:gd name="connsiteX1" fmla="*/ 136652 w 338454"/>
                <a:gd name="connsiteY1" fmla="*/ 477393 h 697102"/>
                <a:gd name="connsiteX2" fmla="*/ 199390 w 338454"/>
                <a:gd name="connsiteY2" fmla="*/ 500634 h 697102"/>
                <a:gd name="connsiteX3" fmla="*/ 335788 w 338454"/>
                <a:gd name="connsiteY3" fmla="*/ 552450 h 697102"/>
                <a:gd name="connsiteX4" fmla="*/ 335788 w 338454"/>
                <a:gd name="connsiteY4" fmla="*/ 697103 h 697102"/>
                <a:gd name="connsiteX5" fmla="*/ 199390 w 338454"/>
                <a:gd name="connsiteY5" fmla="*/ 646684 h 697102"/>
                <a:gd name="connsiteX6" fmla="*/ 0 w 338454"/>
                <a:gd name="connsiteY6" fmla="*/ 571627 h 697102"/>
                <a:gd name="connsiteX7" fmla="*/ 0 w 338454"/>
                <a:gd name="connsiteY7" fmla="*/ 115570 h 697102"/>
                <a:gd name="connsiteX8" fmla="*/ 207518 w 338454"/>
                <a:gd name="connsiteY8" fmla="*/ 36830 h 697102"/>
                <a:gd name="connsiteX9" fmla="*/ 304419 w 338454"/>
                <a:gd name="connsiteY9" fmla="*/ 0 h 697102"/>
                <a:gd name="connsiteX10" fmla="*/ 338455 w 338454"/>
                <a:gd name="connsiteY10" fmla="*/ 90043 h 697102"/>
                <a:gd name="connsiteX11" fmla="*/ 335661 w 338454"/>
                <a:gd name="connsiteY11" fmla="*/ 133731 h 697102"/>
                <a:gd name="connsiteX12" fmla="*/ 199517 w 338454"/>
                <a:gd name="connsiteY12" fmla="*/ 186690 h 697102"/>
                <a:gd name="connsiteX13" fmla="*/ 136779 w 338454"/>
                <a:gd name="connsiteY13" fmla="*/ 209931 h 69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8454" h="697102">
                  <a:moveTo>
                    <a:pt x="136652" y="210058"/>
                  </a:moveTo>
                  <a:lnTo>
                    <a:pt x="136652" y="477393"/>
                  </a:lnTo>
                  <a:lnTo>
                    <a:pt x="199390" y="500634"/>
                  </a:lnTo>
                  <a:lnTo>
                    <a:pt x="335788" y="552450"/>
                  </a:lnTo>
                  <a:lnTo>
                    <a:pt x="335788" y="697103"/>
                  </a:lnTo>
                  <a:lnTo>
                    <a:pt x="199390" y="646684"/>
                  </a:lnTo>
                  <a:lnTo>
                    <a:pt x="0" y="571627"/>
                  </a:lnTo>
                  <a:lnTo>
                    <a:pt x="0" y="115570"/>
                  </a:lnTo>
                  <a:lnTo>
                    <a:pt x="207518" y="36830"/>
                  </a:lnTo>
                  <a:lnTo>
                    <a:pt x="304419" y="0"/>
                  </a:lnTo>
                  <a:lnTo>
                    <a:pt x="338455" y="90043"/>
                  </a:lnTo>
                  <a:cubicBezTo>
                    <a:pt x="337185" y="105029"/>
                    <a:pt x="335661" y="118745"/>
                    <a:pt x="335661" y="133731"/>
                  </a:cubicBezTo>
                  <a:lnTo>
                    <a:pt x="199517" y="186690"/>
                  </a:lnTo>
                  <a:lnTo>
                    <a:pt x="136779" y="209931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218565"/>
              <a:endParaRPr lang="zh-CN" altLang="en-US" sz="4800"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9920A62E-2CEC-476A-9917-2F29ED0A2875}"/>
                </a:ext>
              </a:extLst>
            </p:cNvPr>
            <p:cNvSpPr/>
            <p:nvPr/>
          </p:nvSpPr>
          <p:spPr>
            <a:xfrm>
              <a:off x="6717029" y="3084957"/>
              <a:ext cx="331470" cy="686434"/>
            </a:xfrm>
            <a:custGeom>
              <a:avLst/>
              <a:gdLst>
                <a:gd name="connsiteX0" fmla="*/ 331470 w 331470"/>
                <a:gd name="connsiteY0" fmla="*/ 115951 h 686434"/>
                <a:gd name="connsiteX1" fmla="*/ 331470 w 331470"/>
                <a:gd name="connsiteY1" fmla="*/ 571627 h 686434"/>
                <a:gd name="connsiteX2" fmla="*/ 136398 w 331470"/>
                <a:gd name="connsiteY2" fmla="*/ 645287 h 686434"/>
                <a:gd name="connsiteX3" fmla="*/ 27178 w 331470"/>
                <a:gd name="connsiteY3" fmla="*/ 686435 h 686434"/>
                <a:gd name="connsiteX4" fmla="*/ 0 w 331470"/>
                <a:gd name="connsiteY4" fmla="*/ 615315 h 686434"/>
                <a:gd name="connsiteX5" fmla="*/ 0 w 331470"/>
                <a:gd name="connsiteY5" fmla="*/ 551307 h 686434"/>
                <a:gd name="connsiteX6" fmla="*/ 136398 w 331470"/>
                <a:gd name="connsiteY6" fmla="*/ 499491 h 686434"/>
                <a:gd name="connsiteX7" fmla="*/ 195072 w 331470"/>
                <a:gd name="connsiteY7" fmla="*/ 477647 h 686434"/>
                <a:gd name="connsiteX8" fmla="*/ 195072 w 331470"/>
                <a:gd name="connsiteY8" fmla="*/ 210312 h 686434"/>
                <a:gd name="connsiteX9" fmla="*/ 136398 w 331470"/>
                <a:gd name="connsiteY9" fmla="*/ 188468 h 686434"/>
                <a:gd name="connsiteX10" fmla="*/ 0 w 331470"/>
                <a:gd name="connsiteY10" fmla="*/ 136525 h 686434"/>
                <a:gd name="connsiteX11" fmla="*/ 0 w 331470"/>
                <a:gd name="connsiteY11" fmla="*/ 71120 h 686434"/>
                <a:gd name="connsiteX12" fmla="*/ 27178 w 331470"/>
                <a:gd name="connsiteY12" fmla="*/ 0 h 686434"/>
                <a:gd name="connsiteX13" fmla="*/ 136398 w 331470"/>
                <a:gd name="connsiteY13" fmla="*/ 40894 h 68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1470" h="686434">
                  <a:moveTo>
                    <a:pt x="331470" y="115951"/>
                  </a:moveTo>
                  <a:lnTo>
                    <a:pt x="331470" y="571627"/>
                  </a:lnTo>
                  <a:lnTo>
                    <a:pt x="136398" y="645287"/>
                  </a:lnTo>
                  <a:lnTo>
                    <a:pt x="27178" y="686435"/>
                  </a:lnTo>
                  <a:lnTo>
                    <a:pt x="0" y="615315"/>
                  </a:lnTo>
                  <a:lnTo>
                    <a:pt x="0" y="551307"/>
                  </a:lnTo>
                  <a:lnTo>
                    <a:pt x="136398" y="499491"/>
                  </a:lnTo>
                  <a:lnTo>
                    <a:pt x="195072" y="477647"/>
                  </a:lnTo>
                  <a:lnTo>
                    <a:pt x="195072" y="210312"/>
                  </a:lnTo>
                  <a:lnTo>
                    <a:pt x="136398" y="188468"/>
                  </a:lnTo>
                  <a:lnTo>
                    <a:pt x="0" y="136525"/>
                  </a:lnTo>
                  <a:lnTo>
                    <a:pt x="0" y="71120"/>
                  </a:lnTo>
                  <a:lnTo>
                    <a:pt x="27178" y="0"/>
                  </a:lnTo>
                  <a:lnTo>
                    <a:pt x="136398" y="40894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218565"/>
              <a:endParaRPr lang="zh-CN" altLang="en-US" sz="4800"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8BAE4489-01EC-4C5B-A194-9AEA97CA4AE4}"/>
                </a:ext>
              </a:extLst>
            </p:cNvPr>
            <p:cNvSpPr/>
            <p:nvPr/>
          </p:nvSpPr>
          <p:spPr>
            <a:xfrm>
              <a:off x="5342762" y="2476500"/>
              <a:ext cx="1500759" cy="1773682"/>
            </a:xfrm>
            <a:custGeom>
              <a:avLst/>
              <a:gdLst>
                <a:gd name="connsiteX0" fmla="*/ 577469 w 1500759"/>
                <a:gd name="connsiteY0" fmla="*/ 1176528 h 1773682"/>
                <a:gd name="connsiteX1" fmla="*/ 926719 w 1500759"/>
                <a:gd name="connsiteY1" fmla="*/ 1176528 h 1773682"/>
                <a:gd name="connsiteX2" fmla="*/ 1500759 w 1500759"/>
                <a:gd name="connsiteY2" fmla="*/ 0 h 1773682"/>
                <a:gd name="connsiteX3" fmla="*/ 1500759 w 1500759"/>
                <a:gd name="connsiteY3" fmla="*/ 1438148 h 1773682"/>
                <a:gd name="connsiteX4" fmla="*/ 1165733 w 1500759"/>
                <a:gd name="connsiteY4" fmla="*/ 1773682 h 1773682"/>
                <a:gd name="connsiteX5" fmla="*/ 1165098 w 1500759"/>
                <a:gd name="connsiteY5" fmla="*/ 1773682 h 1773682"/>
                <a:gd name="connsiteX6" fmla="*/ 1061466 w 1500759"/>
                <a:gd name="connsiteY6" fmla="*/ 1773682 h 1773682"/>
                <a:gd name="connsiteX7" fmla="*/ 1061466 w 1500759"/>
                <a:gd name="connsiteY7" fmla="*/ 1637284 h 1773682"/>
                <a:gd name="connsiteX8" fmla="*/ 1165098 w 1500759"/>
                <a:gd name="connsiteY8" fmla="*/ 1637284 h 1773682"/>
                <a:gd name="connsiteX9" fmla="*/ 1364361 w 1500759"/>
                <a:gd name="connsiteY9" fmla="*/ 1438148 h 1773682"/>
                <a:gd name="connsiteX10" fmla="*/ 1364361 w 1500759"/>
                <a:gd name="connsiteY10" fmla="*/ 136398 h 1773682"/>
                <a:gd name="connsiteX11" fmla="*/ 750316 w 1500759"/>
                <a:gd name="connsiteY11" fmla="*/ 136398 h 1773682"/>
                <a:gd name="connsiteX12" fmla="*/ 139065 w 1500759"/>
                <a:gd name="connsiteY12" fmla="*/ 698500 h 1773682"/>
                <a:gd name="connsiteX13" fmla="*/ 136398 w 1500759"/>
                <a:gd name="connsiteY13" fmla="*/ 742188 h 1773682"/>
                <a:gd name="connsiteX14" fmla="*/ 136398 w 1500759"/>
                <a:gd name="connsiteY14" fmla="*/ 1305687 h 1773682"/>
                <a:gd name="connsiteX15" fmla="*/ 0 w 1500759"/>
                <a:gd name="connsiteY15" fmla="*/ 1255268 h 1773682"/>
                <a:gd name="connsiteX16" fmla="*/ 0 w 1500759"/>
                <a:gd name="connsiteY16" fmla="*/ 750443 h 1773682"/>
                <a:gd name="connsiteX17" fmla="*/ 8128 w 1500759"/>
                <a:gd name="connsiteY17" fmla="*/ 645414 h 1773682"/>
                <a:gd name="connsiteX18" fmla="*/ 750316 w 1500759"/>
                <a:gd name="connsiteY18" fmla="*/ 0 h 1773682"/>
                <a:gd name="connsiteX19" fmla="*/ 1500759 w 1500759"/>
                <a:gd name="connsiteY19" fmla="*/ 0 h 177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00759" h="1773682">
                  <a:moveTo>
                    <a:pt x="577469" y="1176528"/>
                  </a:moveTo>
                  <a:lnTo>
                    <a:pt x="926719" y="1176528"/>
                  </a:lnTo>
                  <a:moveTo>
                    <a:pt x="1500759" y="0"/>
                  </a:moveTo>
                  <a:lnTo>
                    <a:pt x="1500759" y="1438148"/>
                  </a:lnTo>
                  <a:cubicBezTo>
                    <a:pt x="1500899" y="1623318"/>
                    <a:pt x="1350903" y="1773542"/>
                    <a:pt x="1165733" y="1773682"/>
                  </a:cubicBezTo>
                  <a:cubicBezTo>
                    <a:pt x="1165522" y="1773682"/>
                    <a:pt x="1165310" y="1773682"/>
                    <a:pt x="1165098" y="1773682"/>
                  </a:cubicBezTo>
                  <a:lnTo>
                    <a:pt x="1061466" y="1773682"/>
                  </a:lnTo>
                  <a:lnTo>
                    <a:pt x="1061466" y="1637284"/>
                  </a:lnTo>
                  <a:lnTo>
                    <a:pt x="1165098" y="1637284"/>
                  </a:lnTo>
                  <a:cubicBezTo>
                    <a:pt x="1275715" y="1637284"/>
                    <a:pt x="1364361" y="1548638"/>
                    <a:pt x="1364361" y="1438148"/>
                  </a:cubicBezTo>
                  <a:lnTo>
                    <a:pt x="1364361" y="136398"/>
                  </a:lnTo>
                  <a:lnTo>
                    <a:pt x="750316" y="136398"/>
                  </a:lnTo>
                  <a:cubicBezTo>
                    <a:pt x="431670" y="137008"/>
                    <a:pt x="166321" y="381021"/>
                    <a:pt x="139065" y="698500"/>
                  </a:cubicBezTo>
                  <a:cubicBezTo>
                    <a:pt x="137795" y="713613"/>
                    <a:pt x="136398" y="727202"/>
                    <a:pt x="136398" y="742188"/>
                  </a:cubicBezTo>
                  <a:lnTo>
                    <a:pt x="136398" y="1305687"/>
                  </a:lnTo>
                  <a:lnTo>
                    <a:pt x="0" y="1255268"/>
                  </a:lnTo>
                  <a:lnTo>
                    <a:pt x="0" y="750443"/>
                  </a:lnTo>
                  <a:cubicBezTo>
                    <a:pt x="0" y="714883"/>
                    <a:pt x="2667" y="679323"/>
                    <a:pt x="8128" y="645414"/>
                  </a:cubicBezTo>
                  <a:cubicBezTo>
                    <a:pt x="60305" y="275484"/>
                    <a:pt x="376725" y="323"/>
                    <a:pt x="750316" y="0"/>
                  </a:cubicBezTo>
                  <a:lnTo>
                    <a:pt x="1500759" y="0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218565"/>
              <a:endParaRPr lang="zh-CN" altLang="en-US" sz="4800">
                <a:blipFill>
                  <a:blip r:embed="rId3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4" name="图形 58">
            <a:extLst>
              <a:ext uri="{FF2B5EF4-FFF2-40B4-BE49-F238E27FC236}">
                <a16:creationId xmlns:a16="http://schemas.microsoft.com/office/drawing/2014/main" id="{AEB5AB0A-1636-489F-BDB6-BF3460EE2A0B}"/>
              </a:ext>
            </a:extLst>
          </p:cNvPr>
          <p:cNvSpPr/>
          <p:nvPr/>
        </p:nvSpPr>
        <p:spPr>
          <a:xfrm>
            <a:off x="5888384" y="1947461"/>
            <a:ext cx="410400" cy="410400"/>
          </a:xfrm>
          <a:custGeom>
            <a:avLst/>
            <a:gdLst>
              <a:gd name="connsiteX0" fmla="*/ 331948 w 1991690"/>
              <a:gd name="connsiteY0" fmla="*/ 1159561 h 1905000"/>
              <a:gd name="connsiteX1" fmla="*/ 497923 w 1991690"/>
              <a:gd name="connsiteY1" fmla="*/ 1325213 h 1905000"/>
              <a:gd name="connsiteX2" fmla="*/ 331948 w 1991690"/>
              <a:gd name="connsiteY2" fmla="*/ 1490864 h 1905000"/>
              <a:gd name="connsiteX3" fmla="*/ 165974 w 1991690"/>
              <a:gd name="connsiteY3" fmla="*/ 1325213 h 1905000"/>
              <a:gd name="connsiteX4" fmla="*/ 331948 w 1991690"/>
              <a:gd name="connsiteY4" fmla="*/ 1159561 h 1905000"/>
              <a:gd name="connsiteX5" fmla="*/ 331948 w 1991690"/>
              <a:gd name="connsiteY5" fmla="*/ 993910 h 1905000"/>
              <a:gd name="connsiteX6" fmla="*/ 0 w 1991690"/>
              <a:gd name="connsiteY6" fmla="*/ 1325213 h 1905000"/>
              <a:gd name="connsiteX7" fmla="*/ 331948 w 1991690"/>
              <a:gd name="connsiteY7" fmla="*/ 1656516 h 1905000"/>
              <a:gd name="connsiteX8" fmla="*/ 663897 w 1991690"/>
              <a:gd name="connsiteY8" fmla="*/ 1325213 h 1905000"/>
              <a:gd name="connsiteX9" fmla="*/ 331948 w 1991690"/>
              <a:gd name="connsiteY9" fmla="*/ 993910 h 1905000"/>
              <a:gd name="connsiteX10" fmla="*/ 995845 w 1991690"/>
              <a:gd name="connsiteY10" fmla="*/ 165652 h 1905000"/>
              <a:gd name="connsiteX11" fmla="*/ 1161820 w 1991690"/>
              <a:gd name="connsiteY11" fmla="*/ 331303 h 1905000"/>
              <a:gd name="connsiteX12" fmla="*/ 995845 w 1991690"/>
              <a:gd name="connsiteY12" fmla="*/ 496955 h 1905000"/>
              <a:gd name="connsiteX13" fmla="*/ 829871 w 1991690"/>
              <a:gd name="connsiteY13" fmla="*/ 331303 h 1905000"/>
              <a:gd name="connsiteX14" fmla="*/ 995845 w 1991690"/>
              <a:gd name="connsiteY14" fmla="*/ 165652 h 1905000"/>
              <a:gd name="connsiteX15" fmla="*/ 995845 w 1991690"/>
              <a:gd name="connsiteY15" fmla="*/ 0 h 1905000"/>
              <a:gd name="connsiteX16" fmla="*/ 663897 w 1991690"/>
              <a:gd name="connsiteY16" fmla="*/ 331303 h 1905000"/>
              <a:gd name="connsiteX17" fmla="*/ 995845 w 1991690"/>
              <a:gd name="connsiteY17" fmla="*/ 662606 h 1905000"/>
              <a:gd name="connsiteX18" fmla="*/ 1327794 w 1991690"/>
              <a:gd name="connsiteY18" fmla="*/ 331303 h 1905000"/>
              <a:gd name="connsiteX19" fmla="*/ 995845 w 1991690"/>
              <a:gd name="connsiteY19" fmla="*/ 0 h 1905000"/>
              <a:gd name="connsiteX20" fmla="*/ 995845 w 1991690"/>
              <a:gd name="connsiteY20" fmla="*/ 1904993 h 1905000"/>
              <a:gd name="connsiteX21" fmla="*/ 539416 w 1991690"/>
              <a:gd name="connsiteY21" fmla="*/ 1782411 h 1905000"/>
              <a:gd name="connsiteX22" fmla="*/ 622403 w 1991690"/>
              <a:gd name="connsiteY22" fmla="*/ 1639951 h 1905000"/>
              <a:gd name="connsiteX23" fmla="*/ 1370947 w 1991690"/>
              <a:gd name="connsiteY23" fmla="*/ 1639951 h 1905000"/>
              <a:gd name="connsiteX24" fmla="*/ 1455594 w 1991690"/>
              <a:gd name="connsiteY24" fmla="*/ 1782411 h 1905000"/>
              <a:gd name="connsiteX25" fmla="*/ 995845 w 1991690"/>
              <a:gd name="connsiteY25" fmla="*/ 1904993 h 1905000"/>
              <a:gd name="connsiteX26" fmla="*/ 1727792 w 1991690"/>
              <a:gd name="connsiteY26" fmla="*/ 844823 h 1905000"/>
              <a:gd name="connsiteX27" fmla="*/ 1442316 w 1991690"/>
              <a:gd name="connsiteY27" fmla="*/ 395907 h 1905000"/>
              <a:gd name="connsiteX28" fmla="*/ 1541901 w 1991690"/>
              <a:gd name="connsiteY28" fmla="*/ 263386 h 1905000"/>
              <a:gd name="connsiteX29" fmla="*/ 1890446 w 1991690"/>
              <a:gd name="connsiteY29" fmla="*/ 811693 h 1905000"/>
              <a:gd name="connsiteX30" fmla="*/ 263899 w 1991690"/>
              <a:gd name="connsiteY30" fmla="*/ 846480 h 1905000"/>
              <a:gd name="connsiteX31" fmla="*/ 97925 w 1991690"/>
              <a:gd name="connsiteY31" fmla="*/ 813349 h 1905000"/>
              <a:gd name="connsiteX32" fmla="*/ 448130 w 1991690"/>
              <a:gd name="connsiteY32" fmla="*/ 265043 h 1905000"/>
              <a:gd name="connsiteX33" fmla="*/ 547715 w 1991690"/>
              <a:gd name="connsiteY33" fmla="*/ 397564 h 1905000"/>
              <a:gd name="connsiteX34" fmla="*/ 263899 w 1991690"/>
              <a:gd name="connsiteY34" fmla="*/ 846480 h 1905000"/>
              <a:gd name="connsiteX35" fmla="*/ 1659742 w 1991690"/>
              <a:gd name="connsiteY35" fmla="*/ 1159561 h 1905000"/>
              <a:gd name="connsiteX36" fmla="*/ 1825716 w 1991690"/>
              <a:gd name="connsiteY36" fmla="*/ 1325213 h 1905000"/>
              <a:gd name="connsiteX37" fmla="*/ 1659742 w 1991690"/>
              <a:gd name="connsiteY37" fmla="*/ 1490864 h 1905000"/>
              <a:gd name="connsiteX38" fmla="*/ 1493768 w 1991690"/>
              <a:gd name="connsiteY38" fmla="*/ 1325213 h 1905000"/>
              <a:gd name="connsiteX39" fmla="*/ 1659742 w 1991690"/>
              <a:gd name="connsiteY39" fmla="*/ 1159561 h 1905000"/>
              <a:gd name="connsiteX40" fmla="*/ 1659742 w 1991690"/>
              <a:gd name="connsiteY40" fmla="*/ 993910 h 1905000"/>
              <a:gd name="connsiteX41" fmla="*/ 1327794 w 1991690"/>
              <a:gd name="connsiteY41" fmla="*/ 1325213 h 1905000"/>
              <a:gd name="connsiteX42" fmla="*/ 1659742 w 1991690"/>
              <a:gd name="connsiteY42" fmla="*/ 1656516 h 1905000"/>
              <a:gd name="connsiteX43" fmla="*/ 1991691 w 1991690"/>
              <a:gd name="connsiteY43" fmla="*/ 1325213 h 1905000"/>
              <a:gd name="connsiteX44" fmla="*/ 1659742 w 1991690"/>
              <a:gd name="connsiteY44" fmla="*/ 99391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991690" h="1905000">
                <a:moveTo>
                  <a:pt x="331948" y="1159561"/>
                </a:moveTo>
                <a:cubicBezTo>
                  <a:pt x="423613" y="1159561"/>
                  <a:pt x="497923" y="1233726"/>
                  <a:pt x="497923" y="1325213"/>
                </a:cubicBezTo>
                <a:cubicBezTo>
                  <a:pt x="497923" y="1416700"/>
                  <a:pt x="423614" y="1490864"/>
                  <a:pt x="331948" y="1490864"/>
                </a:cubicBezTo>
                <a:cubicBezTo>
                  <a:pt x="240283" y="1490864"/>
                  <a:pt x="165974" y="1416700"/>
                  <a:pt x="165974" y="1325213"/>
                </a:cubicBezTo>
                <a:cubicBezTo>
                  <a:pt x="165974" y="1233726"/>
                  <a:pt x="240283" y="1159561"/>
                  <a:pt x="331948" y="1159561"/>
                </a:cubicBezTo>
                <a:moveTo>
                  <a:pt x="331948" y="993910"/>
                </a:moveTo>
                <a:cubicBezTo>
                  <a:pt x="148618" y="993910"/>
                  <a:pt x="0" y="1142239"/>
                  <a:pt x="0" y="1325213"/>
                </a:cubicBezTo>
                <a:cubicBezTo>
                  <a:pt x="0" y="1508187"/>
                  <a:pt x="148618" y="1656516"/>
                  <a:pt x="331948" y="1656516"/>
                </a:cubicBezTo>
                <a:cubicBezTo>
                  <a:pt x="515279" y="1656516"/>
                  <a:pt x="663897" y="1508187"/>
                  <a:pt x="663897" y="1325213"/>
                </a:cubicBezTo>
                <a:cubicBezTo>
                  <a:pt x="663897" y="1142239"/>
                  <a:pt x="515279" y="993910"/>
                  <a:pt x="331948" y="993910"/>
                </a:cubicBezTo>
                <a:close/>
                <a:moveTo>
                  <a:pt x="995845" y="165652"/>
                </a:moveTo>
                <a:cubicBezTo>
                  <a:pt x="1087510" y="165652"/>
                  <a:pt x="1161820" y="239816"/>
                  <a:pt x="1161820" y="331303"/>
                </a:cubicBezTo>
                <a:cubicBezTo>
                  <a:pt x="1161820" y="422790"/>
                  <a:pt x="1087510" y="496955"/>
                  <a:pt x="995845" y="496955"/>
                </a:cubicBezTo>
                <a:cubicBezTo>
                  <a:pt x="904180" y="496955"/>
                  <a:pt x="829871" y="422790"/>
                  <a:pt x="829871" y="331303"/>
                </a:cubicBezTo>
                <a:cubicBezTo>
                  <a:pt x="829871" y="239816"/>
                  <a:pt x="904180" y="165652"/>
                  <a:pt x="995845" y="165652"/>
                </a:cubicBezTo>
                <a:moveTo>
                  <a:pt x="995845" y="0"/>
                </a:moveTo>
                <a:cubicBezTo>
                  <a:pt x="812515" y="0"/>
                  <a:pt x="663897" y="148330"/>
                  <a:pt x="663897" y="331303"/>
                </a:cubicBezTo>
                <a:cubicBezTo>
                  <a:pt x="663897" y="514277"/>
                  <a:pt x="812515" y="662606"/>
                  <a:pt x="995845" y="662606"/>
                </a:cubicBezTo>
                <a:cubicBezTo>
                  <a:pt x="1179175" y="662606"/>
                  <a:pt x="1327794" y="514277"/>
                  <a:pt x="1327794" y="331303"/>
                </a:cubicBezTo>
                <a:cubicBezTo>
                  <a:pt x="1327794" y="148329"/>
                  <a:pt x="1179175" y="0"/>
                  <a:pt x="995845" y="0"/>
                </a:cubicBezTo>
                <a:close/>
                <a:moveTo>
                  <a:pt x="995845" y="1904993"/>
                </a:moveTo>
                <a:cubicBezTo>
                  <a:pt x="835453" y="1905630"/>
                  <a:pt x="677829" y="1863297"/>
                  <a:pt x="539416" y="1782411"/>
                </a:cubicBezTo>
                <a:lnTo>
                  <a:pt x="622403" y="1639951"/>
                </a:lnTo>
                <a:cubicBezTo>
                  <a:pt x="854453" y="1771720"/>
                  <a:pt x="1138897" y="1771720"/>
                  <a:pt x="1370947" y="1639951"/>
                </a:cubicBezTo>
                <a:lnTo>
                  <a:pt x="1455594" y="1782411"/>
                </a:lnTo>
                <a:cubicBezTo>
                  <a:pt x="1315868" y="1863048"/>
                  <a:pt x="1157248" y="1905340"/>
                  <a:pt x="995845" y="1904993"/>
                </a:cubicBezTo>
                <a:close/>
                <a:moveTo>
                  <a:pt x="1727792" y="844823"/>
                </a:moveTo>
                <a:cubicBezTo>
                  <a:pt x="1690865" y="665367"/>
                  <a:pt x="1589297" y="505650"/>
                  <a:pt x="1442316" y="395907"/>
                </a:cubicBezTo>
                <a:lnTo>
                  <a:pt x="1541901" y="263386"/>
                </a:lnTo>
                <a:cubicBezTo>
                  <a:pt x="1721729" y="397120"/>
                  <a:pt x="1845828" y="592343"/>
                  <a:pt x="1890446" y="811693"/>
                </a:cubicBezTo>
                <a:close/>
                <a:moveTo>
                  <a:pt x="263899" y="846480"/>
                </a:moveTo>
                <a:lnTo>
                  <a:pt x="97925" y="813349"/>
                </a:lnTo>
                <a:cubicBezTo>
                  <a:pt x="142671" y="593632"/>
                  <a:pt x="267447" y="398273"/>
                  <a:pt x="448130" y="265043"/>
                </a:cubicBezTo>
                <a:lnTo>
                  <a:pt x="547715" y="397564"/>
                </a:lnTo>
                <a:cubicBezTo>
                  <a:pt x="401240" y="507483"/>
                  <a:pt x="300255" y="667211"/>
                  <a:pt x="263899" y="846480"/>
                </a:cubicBezTo>
                <a:close/>
                <a:moveTo>
                  <a:pt x="1659742" y="1159561"/>
                </a:moveTo>
                <a:cubicBezTo>
                  <a:pt x="1751407" y="1159561"/>
                  <a:pt x="1825716" y="1233726"/>
                  <a:pt x="1825716" y="1325213"/>
                </a:cubicBezTo>
                <a:cubicBezTo>
                  <a:pt x="1825716" y="1416700"/>
                  <a:pt x="1751407" y="1490864"/>
                  <a:pt x="1659742" y="1490864"/>
                </a:cubicBezTo>
                <a:cubicBezTo>
                  <a:pt x="1568077" y="1490864"/>
                  <a:pt x="1493768" y="1416700"/>
                  <a:pt x="1493768" y="1325213"/>
                </a:cubicBezTo>
                <a:cubicBezTo>
                  <a:pt x="1493768" y="1233726"/>
                  <a:pt x="1568077" y="1159561"/>
                  <a:pt x="1659742" y="1159561"/>
                </a:cubicBezTo>
                <a:moveTo>
                  <a:pt x="1659742" y="993910"/>
                </a:moveTo>
                <a:cubicBezTo>
                  <a:pt x="1476412" y="993910"/>
                  <a:pt x="1327794" y="1142239"/>
                  <a:pt x="1327794" y="1325213"/>
                </a:cubicBezTo>
                <a:cubicBezTo>
                  <a:pt x="1327794" y="1508187"/>
                  <a:pt x="1476412" y="1656516"/>
                  <a:pt x="1659742" y="1656516"/>
                </a:cubicBezTo>
                <a:cubicBezTo>
                  <a:pt x="1843072" y="1656516"/>
                  <a:pt x="1991691" y="1508187"/>
                  <a:pt x="1991691" y="1325213"/>
                </a:cubicBezTo>
                <a:cubicBezTo>
                  <a:pt x="1991691" y="1142239"/>
                  <a:pt x="1843072" y="993910"/>
                  <a:pt x="1659742" y="993910"/>
                </a:cubicBezTo>
                <a:close/>
              </a:path>
            </a:pathLst>
          </a:custGeom>
          <a:solidFill>
            <a:srgbClr val="333333"/>
          </a:solidFill>
          <a:ln w="18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81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4"/>
          <p:cNvSpPr txBox="1"/>
          <p:nvPr/>
        </p:nvSpPr>
        <p:spPr>
          <a:xfrm>
            <a:off x="3376178" y="3429000"/>
            <a:ext cx="5765346" cy="1426468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998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业务分析与方案</a:t>
            </a:r>
            <a:endParaRPr lang="zh-CN" altLang="en-US" sz="5998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500581" y="4788603"/>
            <a:ext cx="5552911" cy="39051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1"/>
          <p:cNvSpPr/>
          <p:nvPr/>
        </p:nvSpPr>
        <p:spPr bwMode="auto">
          <a:xfrm>
            <a:off x="3376179" y="4865859"/>
            <a:ext cx="5765346" cy="2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999" spc="13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panose="020B0606020202050201" charset="0"/>
                <a:sym typeface="Bebas Neue" panose="020B0606020202050201" charset="0"/>
              </a:rPr>
              <a:t>BUSINESS ANALYSIS AND SOLUTIOINS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79E0D1-98C6-4286-9300-E4A11B66F5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25758"/>
            <a:ext cx="12224927" cy="293638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030827B-D4BF-42F9-970F-736386730F1D}"/>
              </a:ext>
            </a:extLst>
          </p:cNvPr>
          <p:cNvSpPr/>
          <p:nvPr/>
        </p:nvSpPr>
        <p:spPr>
          <a:xfrm>
            <a:off x="-1" y="-29425"/>
            <a:ext cx="12224930" cy="2936383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0484CF5-D223-4DDC-86D8-BCDB9522D654}"/>
              </a:ext>
            </a:extLst>
          </p:cNvPr>
          <p:cNvGrpSpPr/>
          <p:nvPr/>
        </p:nvGrpSpPr>
        <p:grpSpPr>
          <a:xfrm>
            <a:off x="998981" y="1890126"/>
            <a:ext cx="3167527" cy="604777"/>
            <a:chOff x="1725271" y="1046468"/>
            <a:chExt cx="3168352" cy="604935"/>
          </a:xfrm>
          <a:noFill/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481344E-B5E0-4E75-9E6B-65A7FF044C68}"/>
                </a:ext>
              </a:extLst>
            </p:cNvPr>
            <p:cNvSpPr/>
            <p:nvPr/>
          </p:nvSpPr>
          <p:spPr>
            <a:xfrm>
              <a:off x="1849115" y="1046468"/>
              <a:ext cx="2952328" cy="604935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15" name="TextBox 59">
              <a:extLst>
                <a:ext uri="{FF2B5EF4-FFF2-40B4-BE49-F238E27FC236}">
                  <a16:creationId xmlns:a16="http://schemas.microsoft.com/office/drawing/2014/main" id="{E120426F-1922-474B-A823-D6C8B2DEB2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5271" y="1097848"/>
              <a:ext cx="3168352" cy="51489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491">
                <a:lnSpc>
                  <a:spcPct val="120000"/>
                </a:lnSpc>
                <a:defRPr/>
              </a:pPr>
              <a:r>
                <a:rPr lang="en-US" altLang="zh-CN" sz="2499" b="1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02</a:t>
              </a:r>
              <a:endParaRPr lang="en-US" altLang="ko-KR" sz="2099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C38159D1-DDE1-4ABF-AD5D-A7E87E618A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68105">
            <a:off x="9001239" y="1782223"/>
            <a:ext cx="3399755" cy="1116819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7B53D4F3-C060-4FE8-A5ED-3098A695F9B7}"/>
              </a:ext>
            </a:extLst>
          </p:cNvPr>
          <p:cNvGrpSpPr/>
          <p:nvPr/>
        </p:nvGrpSpPr>
        <p:grpSpPr>
          <a:xfrm>
            <a:off x="9053493" y="-107338"/>
            <a:ext cx="3436255" cy="930926"/>
            <a:chOff x="7687587" y="442624"/>
            <a:chExt cx="3436255" cy="930926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F2AF821-4317-4A0E-9562-3EFEA2BCA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87587" y="442624"/>
              <a:ext cx="930926" cy="930926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B82982D-6660-413F-A81B-2E1AD4D573A3}"/>
                </a:ext>
              </a:extLst>
            </p:cNvPr>
            <p:cNvSpPr txBox="1"/>
            <p:nvPr/>
          </p:nvSpPr>
          <p:spPr>
            <a:xfrm>
              <a:off x="8565368" y="791987"/>
              <a:ext cx="25584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>
                  <a:solidFill>
                    <a:srgbClr val="DFB9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安全出行一体化监测系统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18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87860B3-457A-436B-BC39-BA055F5A74A5}"/>
              </a:ext>
            </a:extLst>
          </p:cNvPr>
          <p:cNvGrpSpPr/>
          <p:nvPr/>
        </p:nvGrpSpPr>
        <p:grpSpPr>
          <a:xfrm>
            <a:off x="-402290" y="242583"/>
            <a:ext cx="1069058" cy="370275"/>
            <a:chOff x="-712922" y="-1"/>
            <a:chExt cx="2542884" cy="890040"/>
          </a:xfrm>
          <a:solidFill>
            <a:schemeClr val="bg1"/>
          </a:solidFill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E84CA77-2C86-4FF4-AC09-F95FE60D39F6}"/>
                </a:ext>
              </a:extLst>
            </p:cNvPr>
            <p:cNvSpPr/>
            <p:nvPr/>
          </p:nvSpPr>
          <p:spPr>
            <a:xfrm flipV="1">
              <a:off x="-712922" y="-1"/>
              <a:ext cx="2302733" cy="890039"/>
            </a:xfrm>
            <a:prstGeom prst="parallelogram">
              <a:avLst>
                <a:gd name="adj" fmla="val 525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8F308655-E59E-49DA-9DA2-C2E5EC33ECA8}"/>
                </a:ext>
              </a:extLst>
            </p:cNvPr>
            <p:cNvSpPr/>
            <p:nvPr/>
          </p:nvSpPr>
          <p:spPr>
            <a:xfrm flipV="1">
              <a:off x="1225675" y="0"/>
              <a:ext cx="604287" cy="890039"/>
            </a:xfrm>
            <a:custGeom>
              <a:avLst/>
              <a:gdLst>
                <a:gd name="connsiteX0" fmla="*/ 0 w 604287"/>
                <a:gd name="connsiteY0" fmla="*/ 890039 h 890039"/>
                <a:gd name="connsiteX1" fmla="*/ 136901 w 604287"/>
                <a:gd name="connsiteY1" fmla="*/ 890039 h 890039"/>
                <a:gd name="connsiteX2" fmla="*/ 604287 w 604287"/>
                <a:gd name="connsiteY2" fmla="*/ 0 h 890039"/>
                <a:gd name="connsiteX3" fmla="*/ 467386 w 604287"/>
                <a:gd name="connsiteY3" fmla="*/ 0 h 89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287" h="890039">
                  <a:moveTo>
                    <a:pt x="0" y="890039"/>
                  </a:moveTo>
                  <a:lnTo>
                    <a:pt x="136901" y="890039"/>
                  </a:lnTo>
                  <a:lnTo>
                    <a:pt x="604287" y="0"/>
                  </a:lnTo>
                  <a:lnTo>
                    <a:pt x="46738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文本框 1">
            <a:extLst>
              <a:ext uri="{FF2B5EF4-FFF2-40B4-BE49-F238E27FC236}">
                <a16:creationId xmlns:a16="http://schemas.microsoft.com/office/drawing/2014/main" id="{DCE98BD9-CF77-4212-9929-10FC4E76C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06" y="228434"/>
            <a:ext cx="29562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业务分析与方案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整体流程</a:t>
            </a:r>
            <a:endParaRPr lang="en-US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05D9A5-FA3D-4619-A213-375197EC66F6}"/>
              </a:ext>
            </a:extLst>
          </p:cNvPr>
          <p:cNvSpPr/>
          <p:nvPr/>
        </p:nvSpPr>
        <p:spPr>
          <a:xfrm rot="5400000">
            <a:off x="3400491" y="-1977706"/>
            <a:ext cx="5526478" cy="1119584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6DDE50F-89B7-4FB1-AE08-A9BAA07A4F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74194" y="962457"/>
            <a:ext cx="7843611" cy="531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1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87860B3-457A-436B-BC39-BA055F5A74A5}"/>
              </a:ext>
            </a:extLst>
          </p:cNvPr>
          <p:cNvGrpSpPr/>
          <p:nvPr/>
        </p:nvGrpSpPr>
        <p:grpSpPr>
          <a:xfrm>
            <a:off x="-402290" y="242583"/>
            <a:ext cx="1069058" cy="370275"/>
            <a:chOff x="-712922" y="-1"/>
            <a:chExt cx="2542884" cy="890040"/>
          </a:xfrm>
          <a:solidFill>
            <a:schemeClr val="bg1"/>
          </a:solidFill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E84CA77-2C86-4FF4-AC09-F95FE60D39F6}"/>
                </a:ext>
              </a:extLst>
            </p:cNvPr>
            <p:cNvSpPr/>
            <p:nvPr/>
          </p:nvSpPr>
          <p:spPr>
            <a:xfrm flipV="1">
              <a:off x="-712922" y="-1"/>
              <a:ext cx="2302733" cy="890039"/>
            </a:xfrm>
            <a:prstGeom prst="parallelogram">
              <a:avLst>
                <a:gd name="adj" fmla="val 525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8F308655-E59E-49DA-9DA2-C2E5EC33ECA8}"/>
                </a:ext>
              </a:extLst>
            </p:cNvPr>
            <p:cNvSpPr/>
            <p:nvPr/>
          </p:nvSpPr>
          <p:spPr>
            <a:xfrm flipV="1">
              <a:off x="1225675" y="0"/>
              <a:ext cx="604287" cy="890039"/>
            </a:xfrm>
            <a:custGeom>
              <a:avLst/>
              <a:gdLst>
                <a:gd name="connsiteX0" fmla="*/ 0 w 604287"/>
                <a:gd name="connsiteY0" fmla="*/ 890039 h 890039"/>
                <a:gd name="connsiteX1" fmla="*/ 136901 w 604287"/>
                <a:gd name="connsiteY1" fmla="*/ 890039 h 890039"/>
                <a:gd name="connsiteX2" fmla="*/ 604287 w 604287"/>
                <a:gd name="connsiteY2" fmla="*/ 0 h 890039"/>
                <a:gd name="connsiteX3" fmla="*/ 467386 w 604287"/>
                <a:gd name="connsiteY3" fmla="*/ 0 h 89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287" h="890039">
                  <a:moveTo>
                    <a:pt x="0" y="890039"/>
                  </a:moveTo>
                  <a:lnTo>
                    <a:pt x="136901" y="890039"/>
                  </a:lnTo>
                  <a:lnTo>
                    <a:pt x="604287" y="0"/>
                  </a:lnTo>
                  <a:lnTo>
                    <a:pt x="46738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文本框 1">
            <a:extLst>
              <a:ext uri="{FF2B5EF4-FFF2-40B4-BE49-F238E27FC236}">
                <a16:creationId xmlns:a16="http://schemas.microsoft.com/office/drawing/2014/main" id="{DCE98BD9-CF77-4212-9929-10FC4E76C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06" y="228434"/>
            <a:ext cx="29562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业务分析与方案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服务模型</a:t>
            </a:r>
            <a:endParaRPr lang="en-US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05D9A5-FA3D-4619-A213-375197EC66F6}"/>
              </a:ext>
            </a:extLst>
          </p:cNvPr>
          <p:cNvSpPr/>
          <p:nvPr/>
        </p:nvSpPr>
        <p:spPr>
          <a:xfrm rot="5400000">
            <a:off x="3400491" y="-1977706"/>
            <a:ext cx="5526478" cy="1119584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B3310EA-6D8C-41EF-BFB1-A7168D3FC5AD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0820" y="1192918"/>
            <a:ext cx="10205820" cy="485459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957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95000"/>
            <a:lumOff val="5000"/>
            <a:alpha val="39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7398</TotalTime>
  <Words>1309</Words>
  <Application>Microsoft Office PowerPoint</Application>
  <PresentationFormat>宽屏</PresentationFormat>
  <Paragraphs>194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等线 Light</vt:lpstr>
      <vt:lpstr>黑体</vt:lpstr>
      <vt:lpstr>思源黑体 CN Bold</vt:lpstr>
      <vt:lpstr>微软雅黑</vt:lpstr>
      <vt:lpstr>Arial</vt:lpstr>
      <vt:lpstr>Impact</vt:lpstr>
      <vt:lpstr>Open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耶</dc:creator>
  <cp:lastModifiedBy>耶</cp:lastModifiedBy>
  <cp:revision>43</cp:revision>
  <dcterms:created xsi:type="dcterms:W3CDTF">2022-04-11T02:16:52Z</dcterms:created>
  <dcterms:modified xsi:type="dcterms:W3CDTF">2022-05-05T08:47:48Z</dcterms:modified>
</cp:coreProperties>
</file>